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Default Extension="gif" ContentType="image/gif"/>
  <Default Extension="xlsx" ContentType="application/vnd.openxmlformats-officedocument.spreadsheetml.sheet"/>
  <Default Extension="jpg"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media/image2.jpg" ContentType="image/jpg"/>
  <Override PartName="/ppt/notesSlides/notesSlide4.xml" ContentType="application/vnd.openxmlformats-officedocument.presentationml.notesSlide+xml"/>
  <Override PartName="/ppt/media/image3.jpg" ContentType="image/jpg"/>
  <Override PartName="/ppt/notesSlides/notesSlide5.xml" ContentType="application/vnd.openxmlformats-officedocument.presentationml.notesSlide+xml"/>
  <Override PartName="/ppt/media/image4.jpg" ContentType="image/jpg"/>
  <Override PartName="/ppt/notesSlides/notesSlide6.xml" ContentType="application/vnd.openxmlformats-officedocument.presentationml.notesSlide+xml"/>
  <Override PartName="/ppt/notesSlides/notesSlide7.xml" ContentType="application/vnd.openxmlformats-officedocument.presentationml.notesSlide+xml"/>
  <Override PartName="/ppt/media/image10.jpg" ContentType="image/jpeg"/>
  <Override PartName="/ppt/media/image11.jpg" ContentType="image/jpeg"/>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media/image13.jpg" ContentType="image/jpeg"/>
  <Override PartName="/ppt/notesSlides/notesSlide1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29.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0"/>
  </p:notesMasterIdLst>
  <p:sldIdLst>
    <p:sldId id="256" r:id="rId2"/>
    <p:sldId id="257" r:id="rId3"/>
    <p:sldId id="260" r:id="rId4"/>
    <p:sldId id="259" r:id="rId5"/>
    <p:sldId id="258" r:id="rId6"/>
    <p:sldId id="307" r:id="rId7"/>
    <p:sldId id="261" r:id="rId8"/>
    <p:sldId id="262" r:id="rId9"/>
    <p:sldId id="263" r:id="rId10"/>
    <p:sldId id="264" r:id="rId11"/>
    <p:sldId id="265" r:id="rId12"/>
    <p:sldId id="290" r:id="rId13"/>
    <p:sldId id="266" r:id="rId14"/>
    <p:sldId id="267" r:id="rId15"/>
    <p:sldId id="291" r:id="rId16"/>
    <p:sldId id="292" r:id="rId17"/>
    <p:sldId id="293" r:id="rId18"/>
    <p:sldId id="273" r:id="rId19"/>
    <p:sldId id="274" r:id="rId20"/>
    <p:sldId id="275" r:id="rId21"/>
    <p:sldId id="276" r:id="rId22"/>
    <p:sldId id="300" r:id="rId23"/>
    <p:sldId id="301" r:id="rId24"/>
    <p:sldId id="278" r:id="rId25"/>
    <p:sldId id="279" r:id="rId26"/>
    <p:sldId id="302" r:id="rId27"/>
    <p:sldId id="303" r:id="rId28"/>
    <p:sldId id="304" r:id="rId29"/>
    <p:sldId id="305" r:id="rId30"/>
    <p:sldId id="306" r:id="rId31"/>
    <p:sldId id="280" r:id="rId32"/>
    <p:sldId id="281" r:id="rId33"/>
    <p:sldId id="282" r:id="rId34"/>
    <p:sldId id="283" r:id="rId35"/>
    <p:sldId id="284" r:id="rId36"/>
    <p:sldId id="285" r:id="rId37"/>
    <p:sldId id="286" r:id="rId38"/>
    <p:sldId id="287" r:id="rId3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3411" autoAdjust="0"/>
  </p:normalViewPr>
  <p:slideViewPr>
    <p:cSldViewPr snapToGrid="0">
      <p:cViewPr varScale="1">
        <p:scale>
          <a:sx n="96" d="100"/>
          <a:sy n="96" d="100"/>
        </p:scale>
        <p:origin x="558" y="90"/>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___.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___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___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___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___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___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___6.xlsx"/><Relationship Id="rId2" Type="http://schemas.microsoft.com/office/2011/relationships/chartColorStyle" Target="colors7.xml"/><Relationship Id="rId1" Type="http://schemas.microsoft.com/office/2011/relationships/chartStyle" Target="style7.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实验室A</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类别 1</c:v>
                </c:pt>
              </c:strCache>
            </c:strRef>
          </c:cat>
          <c:val>
            <c:numRef>
              <c:f>Sheet1!$B$2</c:f>
              <c:numCache>
                <c:formatCode>General</c:formatCode>
                <c:ptCount val="1"/>
                <c:pt idx="0">
                  <c:v>18</c:v>
                </c:pt>
              </c:numCache>
            </c:numRef>
          </c:val>
          <c:extLst>
            <c:ext xmlns:c16="http://schemas.microsoft.com/office/drawing/2014/chart" uri="{C3380CC4-5D6E-409C-BE32-E72D297353CC}">
              <c16:uniqueId val="{00000000-2BF5-4199-9D28-148720A7413A}"/>
            </c:ext>
          </c:extLst>
        </c:ser>
        <c:ser>
          <c:idx val="1"/>
          <c:order val="1"/>
          <c:tx>
            <c:strRef>
              <c:f>Sheet1!$C$1</c:f>
              <c:strCache>
                <c:ptCount val="1"/>
                <c:pt idx="0">
                  <c:v>实验室B</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类别 1</c:v>
                </c:pt>
              </c:strCache>
            </c:strRef>
          </c:cat>
          <c:val>
            <c:numRef>
              <c:f>Sheet1!$C$2</c:f>
              <c:numCache>
                <c:formatCode>General</c:formatCode>
                <c:ptCount val="1"/>
                <c:pt idx="0">
                  <c:v>3</c:v>
                </c:pt>
              </c:numCache>
            </c:numRef>
          </c:val>
          <c:extLst>
            <c:ext xmlns:c16="http://schemas.microsoft.com/office/drawing/2014/chart" uri="{C3380CC4-5D6E-409C-BE32-E72D297353CC}">
              <c16:uniqueId val="{00000001-2BF5-4199-9D28-148720A7413A}"/>
            </c:ext>
          </c:extLst>
        </c:ser>
        <c:ser>
          <c:idx val="2"/>
          <c:order val="2"/>
          <c:tx>
            <c:strRef>
              <c:f>Sheet1!$D$1</c:f>
              <c:strCache>
                <c:ptCount val="1"/>
                <c:pt idx="0">
                  <c:v>实验室C</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类别 1</c:v>
                </c:pt>
              </c:strCache>
            </c:strRef>
          </c:cat>
          <c:val>
            <c:numRef>
              <c:f>Sheet1!$D$2</c:f>
              <c:numCache>
                <c:formatCode>General</c:formatCode>
                <c:ptCount val="1"/>
                <c:pt idx="0">
                  <c:v>3</c:v>
                </c:pt>
              </c:numCache>
            </c:numRef>
          </c:val>
          <c:extLst>
            <c:ext xmlns:c16="http://schemas.microsoft.com/office/drawing/2014/chart" uri="{C3380CC4-5D6E-409C-BE32-E72D297353CC}">
              <c16:uniqueId val="{00000002-2BF5-4199-9D28-148720A7413A}"/>
            </c:ext>
          </c:extLst>
        </c:ser>
        <c:ser>
          <c:idx val="3"/>
          <c:order val="3"/>
          <c:tx>
            <c:strRef>
              <c:f>Sheet1!$E$1</c:f>
              <c:strCache>
                <c:ptCount val="1"/>
                <c:pt idx="0">
                  <c:v>实验室D</c:v>
                </c:pt>
              </c:strCache>
            </c:strRef>
          </c:tx>
          <c:spPr>
            <a:solidFill>
              <a:schemeClr val="accent4"/>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类别 1</c:v>
                </c:pt>
              </c:strCache>
            </c:strRef>
          </c:cat>
          <c:val>
            <c:numRef>
              <c:f>Sheet1!$E$2</c:f>
              <c:numCache>
                <c:formatCode>General</c:formatCode>
                <c:ptCount val="1"/>
                <c:pt idx="0">
                  <c:v>2</c:v>
                </c:pt>
              </c:numCache>
            </c:numRef>
          </c:val>
          <c:extLst>
            <c:ext xmlns:c16="http://schemas.microsoft.com/office/drawing/2014/chart" uri="{C3380CC4-5D6E-409C-BE32-E72D297353CC}">
              <c16:uniqueId val="{00000003-2BF5-4199-9D28-148720A7413A}"/>
            </c:ext>
          </c:extLst>
        </c:ser>
        <c:ser>
          <c:idx val="4"/>
          <c:order val="4"/>
          <c:tx>
            <c:strRef>
              <c:f>Sheet1!$F$1</c:f>
              <c:strCache>
                <c:ptCount val="1"/>
                <c:pt idx="0">
                  <c:v>实验室E</c:v>
                </c:pt>
              </c:strCache>
            </c:strRef>
          </c:tx>
          <c:spPr>
            <a:solidFill>
              <a:schemeClr val="accent5"/>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类别 1</c:v>
                </c:pt>
              </c:strCache>
            </c:strRef>
          </c:cat>
          <c:val>
            <c:numRef>
              <c:f>Sheet1!$F$2</c:f>
              <c:numCache>
                <c:formatCode>General</c:formatCode>
                <c:ptCount val="1"/>
                <c:pt idx="0">
                  <c:v>2</c:v>
                </c:pt>
              </c:numCache>
            </c:numRef>
          </c:val>
          <c:extLst>
            <c:ext xmlns:c16="http://schemas.microsoft.com/office/drawing/2014/chart" uri="{C3380CC4-5D6E-409C-BE32-E72D297353CC}">
              <c16:uniqueId val="{00000004-2BF5-4199-9D28-148720A7413A}"/>
            </c:ext>
          </c:extLst>
        </c:ser>
        <c:dLbls>
          <c:dLblPos val="outEnd"/>
          <c:showLegendKey val="0"/>
          <c:showVal val="1"/>
          <c:showCatName val="0"/>
          <c:showSerName val="0"/>
          <c:showPercent val="0"/>
          <c:showBubbleSize val="0"/>
        </c:dLbls>
        <c:gapWidth val="219"/>
        <c:overlap val="-27"/>
        <c:axId val="607147712"/>
        <c:axId val="404877152"/>
      </c:barChart>
      <c:catAx>
        <c:axId val="607147712"/>
        <c:scaling>
          <c:orientation val="minMax"/>
        </c:scaling>
        <c:delete val="1"/>
        <c:axPos val="b"/>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zh-CN" altLang="en-US" dirty="0" smtClean="0"/>
                  <a:t>实验室</a:t>
                </a:r>
                <a:endParaRPr lang="zh-CN" altLang="en-US" dirty="0"/>
              </a:p>
            </c:rich>
          </c:tx>
          <c:layout/>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crossAx val="404877152"/>
        <c:crosses val="autoZero"/>
        <c:auto val="1"/>
        <c:lblAlgn val="ctr"/>
        <c:lblOffset val="100"/>
        <c:noMultiLvlLbl val="0"/>
      </c:catAx>
      <c:valAx>
        <c:axId val="40487715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0" spcFirstLastPara="1" vertOverflow="ellipsis" vert="eaVert" wrap="square" anchor="ctr" anchorCtr="1"/>
              <a:lstStyle/>
              <a:p>
                <a:pPr>
                  <a:defRPr sz="1330" b="0" i="0" u="none" strike="noStrike" kern="1200" baseline="0">
                    <a:solidFill>
                      <a:schemeClr val="tx1">
                        <a:lumMod val="65000"/>
                        <a:lumOff val="35000"/>
                      </a:schemeClr>
                    </a:solidFill>
                    <a:latin typeface="+mn-lt"/>
                    <a:ea typeface="+mn-ea"/>
                    <a:cs typeface="+mn-cs"/>
                  </a:defRPr>
                </a:pPr>
                <a:r>
                  <a:rPr lang="zh-CN" altLang="en-US" dirty="0" smtClean="0"/>
                  <a:t>人数</a:t>
                </a:r>
                <a:endParaRPr lang="zh-CN" altLang="en-US" dirty="0"/>
              </a:p>
            </c:rich>
          </c:tx>
          <c:layout/>
          <c:overlay val="0"/>
          <c:spPr>
            <a:noFill/>
            <a:ln>
              <a:noFill/>
            </a:ln>
            <a:effectLst/>
          </c:spPr>
          <c:txPr>
            <a:bodyPr rot="0" spcFirstLastPara="1" vertOverflow="ellipsis" vert="eaVert"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607147712"/>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年级1</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年级</c:v>
                </c:pt>
              </c:strCache>
            </c:strRef>
          </c:cat>
          <c:val>
            <c:numRef>
              <c:f>Sheet1!$B$2</c:f>
              <c:numCache>
                <c:formatCode>General</c:formatCode>
                <c:ptCount val="1"/>
                <c:pt idx="0">
                  <c:v>22</c:v>
                </c:pt>
              </c:numCache>
            </c:numRef>
          </c:val>
          <c:extLst>
            <c:ext xmlns:c16="http://schemas.microsoft.com/office/drawing/2014/chart" uri="{C3380CC4-5D6E-409C-BE32-E72D297353CC}">
              <c16:uniqueId val="{00000000-95EE-45F2-88C7-85799B605940}"/>
            </c:ext>
          </c:extLst>
        </c:ser>
        <c:ser>
          <c:idx val="1"/>
          <c:order val="1"/>
          <c:tx>
            <c:strRef>
              <c:f>Sheet1!$C$1</c:f>
              <c:strCache>
                <c:ptCount val="1"/>
                <c:pt idx="0">
                  <c:v>年级2</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年级</c:v>
                </c:pt>
              </c:strCache>
            </c:strRef>
          </c:cat>
          <c:val>
            <c:numRef>
              <c:f>Sheet1!$C$2</c:f>
              <c:numCache>
                <c:formatCode>General</c:formatCode>
                <c:ptCount val="1"/>
                <c:pt idx="0">
                  <c:v>2</c:v>
                </c:pt>
              </c:numCache>
            </c:numRef>
          </c:val>
          <c:extLst>
            <c:ext xmlns:c16="http://schemas.microsoft.com/office/drawing/2014/chart" uri="{C3380CC4-5D6E-409C-BE32-E72D297353CC}">
              <c16:uniqueId val="{00000001-95EE-45F2-88C7-85799B605940}"/>
            </c:ext>
          </c:extLst>
        </c:ser>
        <c:ser>
          <c:idx val="2"/>
          <c:order val="2"/>
          <c:tx>
            <c:strRef>
              <c:f>Sheet1!$D$1</c:f>
              <c:strCache>
                <c:ptCount val="1"/>
                <c:pt idx="0">
                  <c:v>年级3</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年级</c:v>
                </c:pt>
              </c:strCache>
            </c:strRef>
          </c:cat>
          <c:val>
            <c:numRef>
              <c:f>Sheet1!$D$2</c:f>
              <c:numCache>
                <c:formatCode>General</c:formatCode>
                <c:ptCount val="1"/>
                <c:pt idx="0">
                  <c:v>4</c:v>
                </c:pt>
              </c:numCache>
            </c:numRef>
          </c:val>
          <c:extLst>
            <c:ext xmlns:c16="http://schemas.microsoft.com/office/drawing/2014/chart" uri="{C3380CC4-5D6E-409C-BE32-E72D297353CC}">
              <c16:uniqueId val="{00000002-95EE-45F2-88C7-85799B605940}"/>
            </c:ext>
          </c:extLst>
        </c:ser>
        <c:dLbls>
          <c:dLblPos val="outEnd"/>
          <c:showLegendKey val="0"/>
          <c:showVal val="1"/>
          <c:showCatName val="0"/>
          <c:showSerName val="0"/>
          <c:showPercent val="0"/>
          <c:showBubbleSize val="0"/>
        </c:dLbls>
        <c:gapWidth val="219"/>
        <c:overlap val="-27"/>
        <c:axId val="760752000"/>
        <c:axId val="760752416"/>
      </c:barChart>
      <c:catAx>
        <c:axId val="76075200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760752416"/>
        <c:crosses val="autoZero"/>
        <c:auto val="1"/>
        <c:lblAlgn val="ctr"/>
        <c:lblOffset val="100"/>
        <c:noMultiLvlLbl val="0"/>
      </c:catAx>
      <c:valAx>
        <c:axId val="76075241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0" spcFirstLastPara="1" vertOverflow="ellipsis" vert="eaVert" wrap="square" anchor="ctr" anchorCtr="1"/>
              <a:lstStyle/>
              <a:p>
                <a:pPr>
                  <a:defRPr sz="1330" b="0" i="0" u="none" strike="noStrike" kern="1200" baseline="0">
                    <a:solidFill>
                      <a:schemeClr val="tx1">
                        <a:lumMod val="65000"/>
                        <a:lumOff val="35000"/>
                      </a:schemeClr>
                    </a:solidFill>
                    <a:latin typeface="+mn-lt"/>
                    <a:ea typeface="+mn-ea"/>
                    <a:cs typeface="+mn-cs"/>
                  </a:defRPr>
                </a:pPr>
                <a:r>
                  <a:rPr lang="zh-CN" altLang="en-US" dirty="0" smtClean="0"/>
                  <a:t>人数</a:t>
                </a:r>
                <a:endParaRPr lang="zh-CN" altLang="en-US" dirty="0"/>
              </a:p>
            </c:rich>
          </c:tx>
          <c:layout/>
          <c:overlay val="0"/>
          <c:spPr>
            <a:noFill/>
            <a:ln>
              <a:noFill/>
            </a:ln>
            <a:effectLst/>
          </c:spPr>
          <c:txPr>
            <a:bodyPr rot="0" spcFirstLastPara="1" vertOverflow="ellipsis" vert="eaVert"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760752000"/>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计算机学院</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学院</c:v>
                </c:pt>
              </c:strCache>
            </c:strRef>
          </c:cat>
          <c:val>
            <c:numRef>
              <c:f>Sheet1!$B$2</c:f>
              <c:numCache>
                <c:formatCode>General</c:formatCode>
                <c:ptCount val="1"/>
                <c:pt idx="0">
                  <c:v>23</c:v>
                </c:pt>
              </c:numCache>
            </c:numRef>
          </c:val>
          <c:extLst>
            <c:ext xmlns:c16="http://schemas.microsoft.com/office/drawing/2014/chart" uri="{C3380CC4-5D6E-409C-BE32-E72D297353CC}">
              <c16:uniqueId val="{00000000-7229-4F14-99BE-15C5FB13E196}"/>
            </c:ext>
          </c:extLst>
        </c:ser>
        <c:ser>
          <c:idx val="1"/>
          <c:order val="1"/>
          <c:tx>
            <c:strRef>
              <c:f>Sheet1!$C$1</c:f>
              <c:strCache>
                <c:ptCount val="1"/>
                <c:pt idx="0">
                  <c:v>其它学院</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学院</c:v>
                </c:pt>
              </c:strCache>
            </c:strRef>
          </c:cat>
          <c:val>
            <c:numRef>
              <c:f>Sheet1!$C$2</c:f>
              <c:numCache>
                <c:formatCode>General</c:formatCode>
                <c:ptCount val="1"/>
                <c:pt idx="0">
                  <c:v>5</c:v>
                </c:pt>
              </c:numCache>
            </c:numRef>
          </c:val>
          <c:extLst>
            <c:ext xmlns:c16="http://schemas.microsoft.com/office/drawing/2014/chart" uri="{C3380CC4-5D6E-409C-BE32-E72D297353CC}">
              <c16:uniqueId val="{00000001-7229-4F14-99BE-15C5FB13E196}"/>
            </c:ext>
          </c:extLst>
        </c:ser>
        <c:dLbls>
          <c:dLblPos val="outEnd"/>
          <c:showLegendKey val="0"/>
          <c:showVal val="1"/>
          <c:showCatName val="0"/>
          <c:showSerName val="0"/>
          <c:showPercent val="0"/>
          <c:showBubbleSize val="0"/>
        </c:dLbls>
        <c:gapWidth val="219"/>
        <c:overlap val="-27"/>
        <c:axId val="760752000"/>
        <c:axId val="760752416"/>
      </c:barChart>
      <c:catAx>
        <c:axId val="76075200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760752416"/>
        <c:crosses val="autoZero"/>
        <c:auto val="1"/>
        <c:lblAlgn val="ctr"/>
        <c:lblOffset val="100"/>
        <c:noMultiLvlLbl val="0"/>
      </c:catAx>
      <c:valAx>
        <c:axId val="76075241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0" spcFirstLastPara="1" vertOverflow="ellipsis" vert="eaVert" wrap="square" anchor="ctr" anchorCtr="1"/>
              <a:lstStyle/>
              <a:p>
                <a:pPr>
                  <a:defRPr sz="1330" b="0" i="0" u="none" strike="noStrike" kern="1200" baseline="0">
                    <a:solidFill>
                      <a:schemeClr val="tx1">
                        <a:lumMod val="65000"/>
                        <a:lumOff val="35000"/>
                      </a:schemeClr>
                    </a:solidFill>
                    <a:latin typeface="+mn-lt"/>
                    <a:ea typeface="+mn-ea"/>
                    <a:cs typeface="+mn-cs"/>
                  </a:defRPr>
                </a:pPr>
                <a:r>
                  <a:rPr lang="zh-CN" altLang="en-US" dirty="0" smtClean="0"/>
                  <a:t>人数</a:t>
                </a:r>
                <a:endParaRPr lang="zh-CN" altLang="en-US" dirty="0"/>
              </a:p>
            </c:rich>
          </c:tx>
          <c:layout/>
          <c:overlay val="0"/>
          <c:spPr>
            <a:noFill/>
            <a:ln>
              <a:noFill/>
            </a:ln>
            <a:effectLst/>
          </c:spPr>
          <c:txPr>
            <a:bodyPr rot="0" spcFirstLastPara="1" vertOverflow="ellipsis" vert="eaVert"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760752000"/>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u1</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用户</c:v>
                </c:pt>
              </c:strCache>
            </c:strRef>
          </c:cat>
          <c:val>
            <c:numRef>
              <c:f>Sheet1!$B$2</c:f>
              <c:numCache>
                <c:formatCode>General</c:formatCode>
                <c:ptCount val="1"/>
                <c:pt idx="0">
                  <c:v>21</c:v>
                </c:pt>
              </c:numCache>
            </c:numRef>
          </c:val>
          <c:extLst>
            <c:ext xmlns:c16="http://schemas.microsoft.com/office/drawing/2014/chart" uri="{C3380CC4-5D6E-409C-BE32-E72D297353CC}">
              <c16:uniqueId val="{00000000-8325-4DF5-9333-4CC8A9727020}"/>
            </c:ext>
          </c:extLst>
        </c:ser>
        <c:ser>
          <c:idx val="1"/>
          <c:order val="1"/>
          <c:tx>
            <c:strRef>
              <c:f>Sheet1!$C$1</c:f>
              <c:strCache>
                <c:ptCount val="1"/>
                <c:pt idx="0">
                  <c:v>u2</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用户</c:v>
                </c:pt>
              </c:strCache>
            </c:strRef>
          </c:cat>
          <c:val>
            <c:numRef>
              <c:f>Sheet1!$C$2</c:f>
              <c:numCache>
                <c:formatCode>General</c:formatCode>
                <c:ptCount val="1"/>
                <c:pt idx="0">
                  <c:v>17</c:v>
                </c:pt>
              </c:numCache>
            </c:numRef>
          </c:val>
          <c:extLst>
            <c:ext xmlns:c16="http://schemas.microsoft.com/office/drawing/2014/chart" uri="{C3380CC4-5D6E-409C-BE32-E72D297353CC}">
              <c16:uniqueId val="{00000001-8325-4DF5-9333-4CC8A9727020}"/>
            </c:ext>
          </c:extLst>
        </c:ser>
        <c:ser>
          <c:idx val="2"/>
          <c:order val="2"/>
          <c:tx>
            <c:strRef>
              <c:f>Sheet1!$D$1</c:f>
              <c:strCache>
                <c:ptCount val="1"/>
                <c:pt idx="0">
                  <c:v>u3</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用户</c:v>
                </c:pt>
              </c:strCache>
            </c:strRef>
          </c:cat>
          <c:val>
            <c:numRef>
              <c:f>Sheet1!$D$2</c:f>
              <c:numCache>
                <c:formatCode>General</c:formatCode>
                <c:ptCount val="1"/>
                <c:pt idx="0">
                  <c:v>7</c:v>
                </c:pt>
              </c:numCache>
            </c:numRef>
          </c:val>
          <c:extLst>
            <c:ext xmlns:c16="http://schemas.microsoft.com/office/drawing/2014/chart" uri="{C3380CC4-5D6E-409C-BE32-E72D297353CC}">
              <c16:uniqueId val="{00000002-8325-4DF5-9333-4CC8A9727020}"/>
            </c:ext>
          </c:extLst>
        </c:ser>
        <c:ser>
          <c:idx val="3"/>
          <c:order val="3"/>
          <c:tx>
            <c:strRef>
              <c:f>Sheet1!$E$1</c:f>
              <c:strCache>
                <c:ptCount val="1"/>
                <c:pt idx="0">
                  <c:v>u4</c:v>
                </c:pt>
              </c:strCache>
            </c:strRef>
          </c:tx>
          <c:spPr>
            <a:solidFill>
              <a:schemeClr val="accent4"/>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用户</c:v>
                </c:pt>
              </c:strCache>
            </c:strRef>
          </c:cat>
          <c:val>
            <c:numRef>
              <c:f>Sheet1!$E$2</c:f>
              <c:numCache>
                <c:formatCode>General</c:formatCode>
                <c:ptCount val="1"/>
                <c:pt idx="0">
                  <c:v>19</c:v>
                </c:pt>
              </c:numCache>
            </c:numRef>
          </c:val>
          <c:extLst>
            <c:ext xmlns:c16="http://schemas.microsoft.com/office/drawing/2014/chart" uri="{C3380CC4-5D6E-409C-BE32-E72D297353CC}">
              <c16:uniqueId val="{00000003-8325-4DF5-9333-4CC8A9727020}"/>
            </c:ext>
          </c:extLst>
        </c:ser>
        <c:ser>
          <c:idx val="4"/>
          <c:order val="4"/>
          <c:tx>
            <c:strRef>
              <c:f>Sheet1!$F$1</c:f>
              <c:strCache>
                <c:ptCount val="1"/>
                <c:pt idx="0">
                  <c:v>u5</c:v>
                </c:pt>
              </c:strCache>
            </c:strRef>
          </c:tx>
          <c:spPr>
            <a:solidFill>
              <a:schemeClr val="accent5"/>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用户</c:v>
                </c:pt>
              </c:strCache>
            </c:strRef>
          </c:cat>
          <c:val>
            <c:numRef>
              <c:f>Sheet1!$F$2</c:f>
              <c:numCache>
                <c:formatCode>General</c:formatCode>
                <c:ptCount val="1"/>
                <c:pt idx="0">
                  <c:v>19</c:v>
                </c:pt>
              </c:numCache>
            </c:numRef>
          </c:val>
          <c:extLst>
            <c:ext xmlns:c16="http://schemas.microsoft.com/office/drawing/2014/chart" uri="{C3380CC4-5D6E-409C-BE32-E72D297353CC}">
              <c16:uniqueId val="{00000004-8325-4DF5-9333-4CC8A9727020}"/>
            </c:ext>
          </c:extLst>
        </c:ser>
        <c:ser>
          <c:idx val="5"/>
          <c:order val="5"/>
          <c:tx>
            <c:strRef>
              <c:f>Sheet1!$G$1</c:f>
              <c:strCache>
                <c:ptCount val="1"/>
                <c:pt idx="0">
                  <c:v>u6</c:v>
                </c:pt>
              </c:strCache>
            </c:strRef>
          </c:tx>
          <c:spPr>
            <a:solidFill>
              <a:schemeClr val="accent6"/>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用户</c:v>
                </c:pt>
              </c:strCache>
            </c:strRef>
          </c:cat>
          <c:val>
            <c:numRef>
              <c:f>Sheet1!$G$2</c:f>
              <c:numCache>
                <c:formatCode>General</c:formatCode>
                <c:ptCount val="1"/>
                <c:pt idx="0">
                  <c:v>6</c:v>
                </c:pt>
              </c:numCache>
            </c:numRef>
          </c:val>
          <c:extLst>
            <c:ext xmlns:c16="http://schemas.microsoft.com/office/drawing/2014/chart" uri="{C3380CC4-5D6E-409C-BE32-E72D297353CC}">
              <c16:uniqueId val="{00000005-8325-4DF5-9333-4CC8A9727020}"/>
            </c:ext>
          </c:extLst>
        </c:ser>
        <c:ser>
          <c:idx val="6"/>
          <c:order val="6"/>
          <c:tx>
            <c:strRef>
              <c:f>Sheet1!$H$1</c:f>
              <c:strCache>
                <c:ptCount val="1"/>
                <c:pt idx="0">
                  <c:v>u7</c:v>
                </c:pt>
              </c:strCache>
            </c:strRef>
          </c:tx>
          <c:spPr>
            <a:solidFill>
              <a:schemeClr val="accent1">
                <a:lumMod val="6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用户</c:v>
                </c:pt>
              </c:strCache>
            </c:strRef>
          </c:cat>
          <c:val>
            <c:numRef>
              <c:f>Sheet1!$H$2</c:f>
              <c:numCache>
                <c:formatCode>General</c:formatCode>
                <c:ptCount val="1"/>
                <c:pt idx="0">
                  <c:v>12</c:v>
                </c:pt>
              </c:numCache>
            </c:numRef>
          </c:val>
          <c:extLst>
            <c:ext xmlns:c16="http://schemas.microsoft.com/office/drawing/2014/chart" uri="{C3380CC4-5D6E-409C-BE32-E72D297353CC}">
              <c16:uniqueId val="{00000006-8325-4DF5-9333-4CC8A9727020}"/>
            </c:ext>
          </c:extLst>
        </c:ser>
        <c:ser>
          <c:idx val="7"/>
          <c:order val="7"/>
          <c:tx>
            <c:strRef>
              <c:f>Sheet1!$I$1</c:f>
              <c:strCache>
                <c:ptCount val="1"/>
                <c:pt idx="0">
                  <c:v>u8</c:v>
                </c:pt>
              </c:strCache>
            </c:strRef>
          </c:tx>
          <c:spPr>
            <a:solidFill>
              <a:schemeClr val="accent2">
                <a:lumMod val="6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用户</c:v>
                </c:pt>
              </c:strCache>
            </c:strRef>
          </c:cat>
          <c:val>
            <c:numRef>
              <c:f>Sheet1!$I$2</c:f>
              <c:numCache>
                <c:formatCode>General</c:formatCode>
                <c:ptCount val="1"/>
                <c:pt idx="0">
                  <c:v>6</c:v>
                </c:pt>
              </c:numCache>
            </c:numRef>
          </c:val>
          <c:extLst>
            <c:ext xmlns:c16="http://schemas.microsoft.com/office/drawing/2014/chart" uri="{C3380CC4-5D6E-409C-BE32-E72D297353CC}">
              <c16:uniqueId val="{00000007-8325-4DF5-9333-4CC8A9727020}"/>
            </c:ext>
          </c:extLst>
        </c:ser>
        <c:ser>
          <c:idx val="8"/>
          <c:order val="8"/>
          <c:tx>
            <c:strRef>
              <c:f>Sheet1!$J$1</c:f>
              <c:strCache>
                <c:ptCount val="1"/>
                <c:pt idx="0">
                  <c:v>u9</c:v>
                </c:pt>
              </c:strCache>
            </c:strRef>
          </c:tx>
          <c:spPr>
            <a:solidFill>
              <a:schemeClr val="accent3">
                <a:lumMod val="6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用户</c:v>
                </c:pt>
              </c:strCache>
            </c:strRef>
          </c:cat>
          <c:val>
            <c:numRef>
              <c:f>Sheet1!$J$2</c:f>
              <c:numCache>
                <c:formatCode>General</c:formatCode>
                <c:ptCount val="1"/>
                <c:pt idx="0">
                  <c:v>16</c:v>
                </c:pt>
              </c:numCache>
            </c:numRef>
          </c:val>
          <c:extLst>
            <c:ext xmlns:c16="http://schemas.microsoft.com/office/drawing/2014/chart" uri="{C3380CC4-5D6E-409C-BE32-E72D297353CC}">
              <c16:uniqueId val="{00000008-8325-4DF5-9333-4CC8A9727020}"/>
            </c:ext>
          </c:extLst>
        </c:ser>
        <c:ser>
          <c:idx val="9"/>
          <c:order val="9"/>
          <c:tx>
            <c:strRef>
              <c:f>Sheet1!$K$1</c:f>
              <c:strCache>
                <c:ptCount val="1"/>
                <c:pt idx="0">
                  <c:v>u10</c:v>
                </c:pt>
              </c:strCache>
            </c:strRef>
          </c:tx>
          <c:spPr>
            <a:solidFill>
              <a:schemeClr val="accent4">
                <a:lumMod val="6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用户</c:v>
                </c:pt>
              </c:strCache>
            </c:strRef>
          </c:cat>
          <c:val>
            <c:numRef>
              <c:f>Sheet1!$K$2</c:f>
              <c:numCache>
                <c:formatCode>General</c:formatCode>
                <c:ptCount val="1"/>
                <c:pt idx="0">
                  <c:v>14</c:v>
                </c:pt>
              </c:numCache>
            </c:numRef>
          </c:val>
          <c:extLst>
            <c:ext xmlns:c16="http://schemas.microsoft.com/office/drawing/2014/chart" uri="{C3380CC4-5D6E-409C-BE32-E72D297353CC}">
              <c16:uniqueId val="{00000009-8325-4DF5-9333-4CC8A9727020}"/>
            </c:ext>
          </c:extLst>
        </c:ser>
        <c:ser>
          <c:idx val="10"/>
          <c:order val="10"/>
          <c:tx>
            <c:strRef>
              <c:f>Sheet1!$L$1</c:f>
              <c:strCache>
                <c:ptCount val="1"/>
                <c:pt idx="0">
                  <c:v>u11</c:v>
                </c:pt>
              </c:strCache>
            </c:strRef>
          </c:tx>
          <c:spPr>
            <a:solidFill>
              <a:schemeClr val="accent5">
                <a:lumMod val="6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用户</c:v>
                </c:pt>
              </c:strCache>
            </c:strRef>
          </c:cat>
          <c:val>
            <c:numRef>
              <c:f>Sheet1!$L$2</c:f>
              <c:numCache>
                <c:formatCode>General</c:formatCode>
                <c:ptCount val="1"/>
                <c:pt idx="0">
                  <c:v>30</c:v>
                </c:pt>
              </c:numCache>
            </c:numRef>
          </c:val>
          <c:extLst>
            <c:ext xmlns:c16="http://schemas.microsoft.com/office/drawing/2014/chart" uri="{C3380CC4-5D6E-409C-BE32-E72D297353CC}">
              <c16:uniqueId val="{0000000A-8325-4DF5-9333-4CC8A9727020}"/>
            </c:ext>
          </c:extLst>
        </c:ser>
        <c:ser>
          <c:idx val="11"/>
          <c:order val="11"/>
          <c:tx>
            <c:strRef>
              <c:f>Sheet1!$M$1</c:f>
              <c:strCache>
                <c:ptCount val="1"/>
                <c:pt idx="0">
                  <c:v>u12</c:v>
                </c:pt>
              </c:strCache>
            </c:strRef>
          </c:tx>
          <c:spPr>
            <a:solidFill>
              <a:schemeClr val="accent6">
                <a:lumMod val="6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用户</c:v>
                </c:pt>
              </c:strCache>
            </c:strRef>
          </c:cat>
          <c:val>
            <c:numRef>
              <c:f>Sheet1!$M$2</c:f>
              <c:numCache>
                <c:formatCode>General</c:formatCode>
                <c:ptCount val="1"/>
                <c:pt idx="0">
                  <c:v>17</c:v>
                </c:pt>
              </c:numCache>
            </c:numRef>
          </c:val>
          <c:extLst>
            <c:ext xmlns:c16="http://schemas.microsoft.com/office/drawing/2014/chart" uri="{C3380CC4-5D6E-409C-BE32-E72D297353CC}">
              <c16:uniqueId val="{0000000B-8325-4DF5-9333-4CC8A9727020}"/>
            </c:ext>
          </c:extLst>
        </c:ser>
        <c:ser>
          <c:idx val="12"/>
          <c:order val="12"/>
          <c:tx>
            <c:strRef>
              <c:f>Sheet1!$N$1</c:f>
              <c:strCache>
                <c:ptCount val="1"/>
                <c:pt idx="0">
                  <c:v>u13</c:v>
                </c:pt>
              </c:strCache>
            </c:strRef>
          </c:tx>
          <c:spPr>
            <a:solidFill>
              <a:schemeClr val="accent1">
                <a:lumMod val="80000"/>
                <a:lumOff val="2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用户</c:v>
                </c:pt>
              </c:strCache>
            </c:strRef>
          </c:cat>
          <c:val>
            <c:numRef>
              <c:f>Sheet1!$N$2</c:f>
              <c:numCache>
                <c:formatCode>General</c:formatCode>
                <c:ptCount val="1"/>
                <c:pt idx="0">
                  <c:v>13</c:v>
                </c:pt>
              </c:numCache>
            </c:numRef>
          </c:val>
          <c:extLst>
            <c:ext xmlns:c16="http://schemas.microsoft.com/office/drawing/2014/chart" uri="{C3380CC4-5D6E-409C-BE32-E72D297353CC}">
              <c16:uniqueId val="{0000000C-8325-4DF5-9333-4CC8A9727020}"/>
            </c:ext>
          </c:extLst>
        </c:ser>
        <c:ser>
          <c:idx val="13"/>
          <c:order val="13"/>
          <c:tx>
            <c:strRef>
              <c:f>Sheet1!$O$1</c:f>
              <c:strCache>
                <c:ptCount val="1"/>
                <c:pt idx="0">
                  <c:v>u14</c:v>
                </c:pt>
              </c:strCache>
            </c:strRef>
          </c:tx>
          <c:spPr>
            <a:solidFill>
              <a:schemeClr val="accent2">
                <a:lumMod val="80000"/>
                <a:lumOff val="2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用户</c:v>
                </c:pt>
              </c:strCache>
            </c:strRef>
          </c:cat>
          <c:val>
            <c:numRef>
              <c:f>Sheet1!$O$2</c:f>
              <c:numCache>
                <c:formatCode>General</c:formatCode>
                <c:ptCount val="1"/>
                <c:pt idx="0">
                  <c:v>7</c:v>
                </c:pt>
              </c:numCache>
            </c:numRef>
          </c:val>
          <c:extLst>
            <c:ext xmlns:c16="http://schemas.microsoft.com/office/drawing/2014/chart" uri="{C3380CC4-5D6E-409C-BE32-E72D297353CC}">
              <c16:uniqueId val="{0000000D-8325-4DF5-9333-4CC8A9727020}"/>
            </c:ext>
          </c:extLst>
        </c:ser>
        <c:ser>
          <c:idx val="14"/>
          <c:order val="14"/>
          <c:tx>
            <c:strRef>
              <c:f>Sheet1!$P$1</c:f>
              <c:strCache>
                <c:ptCount val="1"/>
                <c:pt idx="0">
                  <c:v>u15</c:v>
                </c:pt>
              </c:strCache>
            </c:strRef>
          </c:tx>
          <c:spPr>
            <a:solidFill>
              <a:schemeClr val="accent3">
                <a:lumMod val="80000"/>
                <a:lumOff val="2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用户</c:v>
                </c:pt>
              </c:strCache>
            </c:strRef>
          </c:cat>
          <c:val>
            <c:numRef>
              <c:f>Sheet1!$P$2</c:f>
              <c:numCache>
                <c:formatCode>General</c:formatCode>
                <c:ptCount val="1"/>
                <c:pt idx="0">
                  <c:v>16</c:v>
                </c:pt>
              </c:numCache>
            </c:numRef>
          </c:val>
          <c:extLst>
            <c:ext xmlns:c16="http://schemas.microsoft.com/office/drawing/2014/chart" uri="{C3380CC4-5D6E-409C-BE32-E72D297353CC}">
              <c16:uniqueId val="{0000000E-8325-4DF5-9333-4CC8A9727020}"/>
            </c:ext>
          </c:extLst>
        </c:ser>
        <c:ser>
          <c:idx val="15"/>
          <c:order val="15"/>
          <c:tx>
            <c:strRef>
              <c:f>Sheet1!$Q$1</c:f>
              <c:strCache>
                <c:ptCount val="1"/>
                <c:pt idx="0">
                  <c:v>u16</c:v>
                </c:pt>
              </c:strCache>
            </c:strRef>
          </c:tx>
          <c:spPr>
            <a:solidFill>
              <a:schemeClr val="accent4">
                <a:lumMod val="80000"/>
                <a:lumOff val="2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用户</c:v>
                </c:pt>
              </c:strCache>
            </c:strRef>
          </c:cat>
          <c:val>
            <c:numRef>
              <c:f>Sheet1!$Q$2</c:f>
              <c:numCache>
                <c:formatCode>General</c:formatCode>
                <c:ptCount val="1"/>
                <c:pt idx="0">
                  <c:v>12</c:v>
                </c:pt>
              </c:numCache>
            </c:numRef>
          </c:val>
          <c:extLst>
            <c:ext xmlns:c16="http://schemas.microsoft.com/office/drawing/2014/chart" uri="{C3380CC4-5D6E-409C-BE32-E72D297353CC}">
              <c16:uniqueId val="{0000000F-8325-4DF5-9333-4CC8A9727020}"/>
            </c:ext>
          </c:extLst>
        </c:ser>
        <c:ser>
          <c:idx val="16"/>
          <c:order val="16"/>
          <c:tx>
            <c:strRef>
              <c:f>Sheet1!$R$1</c:f>
              <c:strCache>
                <c:ptCount val="1"/>
                <c:pt idx="0">
                  <c:v>u17</c:v>
                </c:pt>
              </c:strCache>
            </c:strRef>
          </c:tx>
          <c:spPr>
            <a:solidFill>
              <a:schemeClr val="accent5">
                <a:lumMod val="80000"/>
                <a:lumOff val="2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用户</c:v>
                </c:pt>
              </c:strCache>
            </c:strRef>
          </c:cat>
          <c:val>
            <c:numRef>
              <c:f>Sheet1!$R$2</c:f>
              <c:numCache>
                <c:formatCode>General</c:formatCode>
                <c:ptCount val="1"/>
                <c:pt idx="0">
                  <c:v>29</c:v>
                </c:pt>
              </c:numCache>
            </c:numRef>
          </c:val>
          <c:extLst>
            <c:ext xmlns:c16="http://schemas.microsoft.com/office/drawing/2014/chart" uri="{C3380CC4-5D6E-409C-BE32-E72D297353CC}">
              <c16:uniqueId val="{00000010-8325-4DF5-9333-4CC8A9727020}"/>
            </c:ext>
          </c:extLst>
        </c:ser>
        <c:ser>
          <c:idx val="17"/>
          <c:order val="17"/>
          <c:tx>
            <c:strRef>
              <c:f>Sheet1!$S$1</c:f>
              <c:strCache>
                <c:ptCount val="1"/>
                <c:pt idx="0">
                  <c:v>u18</c:v>
                </c:pt>
              </c:strCache>
            </c:strRef>
          </c:tx>
          <c:spPr>
            <a:solidFill>
              <a:schemeClr val="accent6">
                <a:lumMod val="80000"/>
                <a:lumOff val="2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用户</c:v>
                </c:pt>
              </c:strCache>
            </c:strRef>
          </c:cat>
          <c:val>
            <c:numRef>
              <c:f>Sheet1!$S$2</c:f>
              <c:numCache>
                <c:formatCode>General</c:formatCode>
                <c:ptCount val="1"/>
                <c:pt idx="0">
                  <c:v>21</c:v>
                </c:pt>
              </c:numCache>
            </c:numRef>
          </c:val>
          <c:extLst>
            <c:ext xmlns:c16="http://schemas.microsoft.com/office/drawing/2014/chart" uri="{C3380CC4-5D6E-409C-BE32-E72D297353CC}">
              <c16:uniqueId val="{00000011-8325-4DF5-9333-4CC8A9727020}"/>
            </c:ext>
          </c:extLst>
        </c:ser>
        <c:ser>
          <c:idx val="18"/>
          <c:order val="18"/>
          <c:tx>
            <c:strRef>
              <c:f>Sheet1!$T$1</c:f>
              <c:strCache>
                <c:ptCount val="1"/>
                <c:pt idx="0">
                  <c:v>u19</c:v>
                </c:pt>
              </c:strCache>
            </c:strRef>
          </c:tx>
          <c:spPr>
            <a:solidFill>
              <a:schemeClr val="accent1">
                <a:lumMod val="8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用户</c:v>
                </c:pt>
              </c:strCache>
            </c:strRef>
          </c:cat>
          <c:val>
            <c:numRef>
              <c:f>Sheet1!$T$2</c:f>
              <c:numCache>
                <c:formatCode>General</c:formatCode>
                <c:ptCount val="1"/>
                <c:pt idx="0">
                  <c:v>13</c:v>
                </c:pt>
              </c:numCache>
            </c:numRef>
          </c:val>
          <c:extLst>
            <c:ext xmlns:c16="http://schemas.microsoft.com/office/drawing/2014/chart" uri="{C3380CC4-5D6E-409C-BE32-E72D297353CC}">
              <c16:uniqueId val="{00000012-8325-4DF5-9333-4CC8A9727020}"/>
            </c:ext>
          </c:extLst>
        </c:ser>
        <c:ser>
          <c:idx val="19"/>
          <c:order val="19"/>
          <c:tx>
            <c:strRef>
              <c:f>Sheet1!$U$1</c:f>
              <c:strCache>
                <c:ptCount val="1"/>
                <c:pt idx="0">
                  <c:v>u20</c:v>
                </c:pt>
              </c:strCache>
            </c:strRef>
          </c:tx>
          <c:spPr>
            <a:solidFill>
              <a:schemeClr val="accent2">
                <a:lumMod val="8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用户</c:v>
                </c:pt>
              </c:strCache>
            </c:strRef>
          </c:cat>
          <c:val>
            <c:numRef>
              <c:f>Sheet1!$U$2</c:f>
              <c:numCache>
                <c:formatCode>General</c:formatCode>
                <c:ptCount val="1"/>
                <c:pt idx="0">
                  <c:v>14</c:v>
                </c:pt>
              </c:numCache>
            </c:numRef>
          </c:val>
          <c:extLst>
            <c:ext xmlns:c16="http://schemas.microsoft.com/office/drawing/2014/chart" uri="{C3380CC4-5D6E-409C-BE32-E72D297353CC}">
              <c16:uniqueId val="{00000013-8325-4DF5-9333-4CC8A9727020}"/>
            </c:ext>
          </c:extLst>
        </c:ser>
        <c:ser>
          <c:idx val="20"/>
          <c:order val="20"/>
          <c:tx>
            <c:strRef>
              <c:f>Sheet1!$V$1</c:f>
              <c:strCache>
                <c:ptCount val="1"/>
                <c:pt idx="0">
                  <c:v>u21</c:v>
                </c:pt>
              </c:strCache>
            </c:strRef>
          </c:tx>
          <c:spPr>
            <a:solidFill>
              <a:schemeClr val="accent3">
                <a:lumMod val="8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用户</c:v>
                </c:pt>
              </c:strCache>
            </c:strRef>
          </c:cat>
          <c:val>
            <c:numRef>
              <c:f>Sheet1!$V$2</c:f>
              <c:numCache>
                <c:formatCode>General</c:formatCode>
                <c:ptCount val="1"/>
                <c:pt idx="0">
                  <c:v>22</c:v>
                </c:pt>
              </c:numCache>
            </c:numRef>
          </c:val>
          <c:extLst>
            <c:ext xmlns:c16="http://schemas.microsoft.com/office/drawing/2014/chart" uri="{C3380CC4-5D6E-409C-BE32-E72D297353CC}">
              <c16:uniqueId val="{00000014-8325-4DF5-9333-4CC8A9727020}"/>
            </c:ext>
          </c:extLst>
        </c:ser>
        <c:ser>
          <c:idx val="21"/>
          <c:order val="21"/>
          <c:tx>
            <c:strRef>
              <c:f>Sheet1!$W$1</c:f>
              <c:strCache>
                <c:ptCount val="1"/>
                <c:pt idx="0">
                  <c:v>u22</c:v>
                </c:pt>
              </c:strCache>
            </c:strRef>
          </c:tx>
          <c:spPr>
            <a:solidFill>
              <a:schemeClr val="accent4">
                <a:lumMod val="8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用户</c:v>
                </c:pt>
              </c:strCache>
            </c:strRef>
          </c:cat>
          <c:val>
            <c:numRef>
              <c:f>Sheet1!$W$2</c:f>
              <c:numCache>
                <c:formatCode>General</c:formatCode>
                <c:ptCount val="1"/>
                <c:pt idx="0">
                  <c:v>13</c:v>
                </c:pt>
              </c:numCache>
            </c:numRef>
          </c:val>
          <c:extLst>
            <c:ext xmlns:c16="http://schemas.microsoft.com/office/drawing/2014/chart" uri="{C3380CC4-5D6E-409C-BE32-E72D297353CC}">
              <c16:uniqueId val="{00000015-8325-4DF5-9333-4CC8A9727020}"/>
            </c:ext>
          </c:extLst>
        </c:ser>
        <c:ser>
          <c:idx val="22"/>
          <c:order val="22"/>
          <c:tx>
            <c:strRef>
              <c:f>Sheet1!$X$1</c:f>
              <c:strCache>
                <c:ptCount val="1"/>
                <c:pt idx="0">
                  <c:v>u23</c:v>
                </c:pt>
              </c:strCache>
            </c:strRef>
          </c:tx>
          <c:spPr>
            <a:solidFill>
              <a:schemeClr val="accent5">
                <a:lumMod val="8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用户</c:v>
                </c:pt>
              </c:strCache>
            </c:strRef>
          </c:cat>
          <c:val>
            <c:numRef>
              <c:f>Sheet1!$X$2</c:f>
              <c:numCache>
                <c:formatCode>General</c:formatCode>
                <c:ptCount val="1"/>
                <c:pt idx="0">
                  <c:v>10</c:v>
                </c:pt>
              </c:numCache>
            </c:numRef>
          </c:val>
          <c:extLst>
            <c:ext xmlns:c16="http://schemas.microsoft.com/office/drawing/2014/chart" uri="{C3380CC4-5D6E-409C-BE32-E72D297353CC}">
              <c16:uniqueId val="{00000016-8325-4DF5-9333-4CC8A9727020}"/>
            </c:ext>
          </c:extLst>
        </c:ser>
        <c:ser>
          <c:idx val="23"/>
          <c:order val="23"/>
          <c:tx>
            <c:strRef>
              <c:f>Sheet1!$Y$1</c:f>
              <c:strCache>
                <c:ptCount val="1"/>
                <c:pt idx="0">
                  <c:v>u24</c:v>
                </c:pt>
              </c:strCache>
            </c:strRef>
          </c:tx>
          <c:spPr>
            <a:solidFill>
              <a:schemeClr val="accent6">
                <a:lumMod val="8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用户</c:v>
                </c:pt>
              </c:strCache>
            </c:strRef>
          </c:cat>
          <c:val>
            <c:numRef>
              <c:f>Sheet1!$Y$2</c:f>
              <c:numCache>
                <c:formatCode>General</c:formatCode>
                <c:ptCount val="1"/>
                <c:pt idx="0">
                  <c:v>13</c:v>
                </c:pt>
              </c:numCache>
            </c:numRef>
          </c:val>
          <c:extLst>
            <c:ext xmlns:c16="http://schemas.microsoft.com/office/drawing/2014/chart" uri="{C3380CC4-5D6E-409C-BE32-E72D297353CC}">
              <c16:uniqueId val="{00000017-8325-4DF5-9333-4CC8A9727020}"/>
            </c:ext>
          </c:extLst>
        </c:ser>
        <c:ser>
          <c:idx val="24"/>
          <c:order val="24"/>
          <c:tx>
            <c:strRef>
              <c:f>Sheet1!$Z$1</c:f>
              <c:strCache>
                <c:ptCount val="1"/>
                <c:pt idx="0">
                  <c:v>u25</c:v>
                </c:pt>
              </c:strCache>
            </c:strRef>
          </c:tx>
          <c:spPr>
            <a:solidFill>
              <a:schemeClr val="accent1">
                <a:lumMod val="60000"/>
                <a:lumOff val="4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用户</c:v>
                </c:pt>
              </c:strCache>
            </c:strRef>
          </c:cat>
          <c:val>
            <c:numRef>
              <c:f>Sheet1!$Z$2</c:f>
              <c:numCache>
                <c:formatCode>General</c:formatCode>
                <c:ptCount val="1"/>
                <c:pt idx="0">
                  <c:v>10</c:v>
                </c:pt>
              </c:numCache>
            </c:numRef>
          </c:val>
          <c:extLst>
            <c:ext xmlns:c16="http://schemas.microsoft.com/office/drawing/2014/chart" uri="{C3380CC4-5D6E-409C-BE32-E72D297353CC}">
              <c16:uniqueId val="{00000018-8325-4DF5-9333-4CC8A9727020}"/>
            </c:ext>
          </c:extLst>
        </c:ser>
        <c:ser>
          <c:idx val="25"/>
          <c:order val="25"/>
          <c:tx>
            <c:strRef>
              <c:f>Sheet1!$AA$1</c:f>
              <c:strCache>
                <c:ptCount val="1"/>
                <c:pt idx="0">
                  <c:v>u26</c:v>
                </c:pt>
              </c:strCache>
            </c:strRef>
          </c:tx>
          <c:spPr>
            <a:solidFill>
              <a:schemeClr val="accent2">
                <a:lumMod val="60000"/>
                <a:lumOff val="4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用户</c:v>
                </c:pt>
              </c:strCache>
            </c:strRef>
          </c:cat>
          <c:val>
            <c:numRef>
              <c:f>Sheet1!$AA$2</c:f>
              <c:numCache>
                <c:formatCode>General</c:formatCode>
                <c:ptCount val="1"/>
                <c:pt idx="0">
                  <c:v>13</c:v>
                </c:pt>
              </c:numCache>
            </c:numRef>
          </c:val>
          <c:extLst>
            <c:ext xmlns:c16="http://schemas.microsoft.com/office/drawing/2014/chart" uri="{C3380CC4-5D6E-409C-BE32-E72D297353CC}">
              <c16:uniqueId val="{00000019-8325-4DF5-9333-4CC8A9727020}"/>
            </c:ext>
          </c:extLst>
        </c:ser>
        <c:ser>
          <c:idx val="26"/>
          <c:order val="26"/>
          <c:tx>
            <c:strRef>
              <c:f>Sheet1!$AB$1</c:f>
              <c:strCache>
                <c:ptCount val="1"/>
                <c:pt idx="0">
                  <c:v>u27</c:v>
                </c:pt>
              </c:strCache>
            </c:strRef>
          </c:tx>
          <c:spPr>
            <a:solidFill>
              <a:schemeClr val="accent3">
                <a:lumMod val="60000"/>
                <a:lumOff val="4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用户</c:v>
                </c:pt>
              </c:strCache>
            </c:strRef>
          </c:cat>
          <c:val>
            <c:numRef>
              <c:f>Sheet1!$AB$2</c:f>
              <c:numCache>
                <c:formatCode>General</c:formatCode>
                <c:ptCount val="1"/>
                <c:pt idx="0">
                  <c:v>12</c:v>
                </c:pt>
              </c:numCache>
            </c:numRef>
          </c:val>
          <c:extLst>
            <c:ext xmlns:c16="http://schemas.microsoft.com/office/drawing/2014/chart" uri="{C3380CC4-5D6E-409C-BE32-E72D297353CC}">
              <c16:uniqueId val="{0000001A-8325-4DF5-9333-4CC8A9727020}"/>
            </c:ext>
          </c:extLst>
        </c:ser>
        <c:ser>
          <c:idx val="27"/>
          <c:order val="27"/>
          <c:tx>
            <c:strRef>
              <c:f>Sheet1!$AC$1</c:f>
              <c:strCache>
                <c:ptCount val="1"/>
                <c:pt idx="0">
                  <c:v>u28</c:v>
                </c:pt>
              </c:strCache>
            </c:strRef>
          </c:tx>
          <c:spPr>
            <a:solidFill>
              <a:schemeClr val="accent4">
                <a:lumMod val="60000"/>
                <a:lumOff val="4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用户</c:v>
                </c:pt>
              </c:strCache>
            </c:strRef>
          </c:cat>
          <c:val>
            <c:numRef>
              <c:f>Sheet1!$AC$2</c:f>
              <c:numCache>
                <c:formatCode>General</c:formatCode>
                <c:ptCount val="1"/>
                <c:pt idx="0">
                  <c:v>7</c:v>
                </c:pt>
              </c:numCache>
            </c:numRef>
          </c:val>
          <c:extLst>
            <c:ext xmlns:c16="http://schemas.microsoft.com/office/drawing/2014/chart" uri="{C3380CC4-5D6E-409C-BE32-E72D297353CC}">
              <c16:uniqueId val="{0000001B-8325-4DF5-9333-4CC8A9727020}"/>
            </c:ext>
          </c:extLst>
        </c:ser>
        <c:dLbls>
          <c:dLblPos val="outEnd"/>
          <c:showLegendKey val="0"/>
          <c:showVal val="1"/>
          <c:showCatName val="0"/>
          <c:showSerName val="0"/>
          <c:showPercent val="0"/>
          <c:showBubbleSize val="0"/>
        </c:dLbls>
        <c:gapWidth val="219"/>
        <c:overlap val="-27"/>
        <c:axId val="360332368"/>
        <c:axId val="367615616"/>
      </c:barChart>
      <c:catAx>
        <c:axId val="36033236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367615616"/>
        <c:crosses val="autoZero"/>
        <c:auto val="1"/>
        <c:lblAlgn val="ctr"/>
        <c:lblOffset val="100"/>
        <c:noMultiLvlLbl val="0"/>
      </c:catAx>
      <c:valAx>
        <c:axId val="36761561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0" spcFirstLastPara="1" vertOverflow="ellipsis" vert="eaVert" wrap="square" anchor="ctr" anchorCtr="1"/>
              <a:lstStyle/>
              <a:p>
                <a:pPr>
                  <a:defRPr sz="1330" b="0" i="0" u="none" strike="noStrike" kern="1200" baseline="0">
                    <a:solidFill>
                      <a:schemeClr val="tx1">
                        <a:lumMod val="65000"/>
                        <a:lumOff val="35000"/>
                      </a:schemeClr>
                    </a:solidFill>
                    <a:latin typeface="+mn-lt"/>
                    <a:ea typeface="+mn-ea"/>
                    <a:cs typeface="+mn-cs"/>
                  </a:defRPr>
                </a:pPr>
                <a:r>
                  <a:rPr lang="zh-CN" altLang="en-US" dirty="0" smtClean="0"/>
                  <a:t>天数</a:t>
                </a:r>
                <a:endParaRPr lang="zh-CN" altLang="en-US" dirty="0"/>
              </a:p>
            </c:rich>
          </c:tx>
          <c:layout/>
          <c:overlay val="0"/>
          <c:spPr>
            <a:noFill/>
            <a:ln>
              <a:noFill/>
            </a:ln>
            <a:effectLst/>
          </c:spPr>
          <c:txPr>
            <a:bodyPr rot="0" spcFirstLastPara="1" vertOverflow="ellipsis" vert="eaVert"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360332368"/>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Sheet1!$C$1</c:f>
              <c:strCache>
                <c:ptCount val="1"/>
                <c:pt idx="0">
                  <c:v>40mins</c:v>
                </c:pt>
              </c:strCache>
            </c:strRef>
          </c:tx>
          <c:spPr>
            <a:solidFill>
              <a:schemeClr val="accent1"/>
            </a:solidFill>
            <a:ln>
              <a:noFill/>
            </a:ln>
            <a:effectLst/>
          </c:spPr>
          <c:invertIfNegative val="0"/>
          <c:cat>
            <c:strRef>
              <c:f>Sheet1!$A$2</c:f>
              <c:strCache>
                <c:ptCount val="1"/>
                <c:pt idx="0">
                  <c:v>时间粒度</c:v>
                </c:pt>
              </c:strCache>
            </c:strRef>
          </c:cat>
          <c:val>
            <c:numRef>
              <c:f>Sheet1!$C$2</c:f>
              <c:numCache>
                <c:formatCode>General</c:formatCode>
                <c:ptCount val="1"/>
                <c:pt idx="0">
                  <c:v>0.55393999999999999</c:v>
                </c:pt>
              </c:numCache>
            </c:numRef>
          </c:val>
          <c:extLst>
            <c:ext xmlns:c16="http://schemas.microsoft.com/office/drawing/2014/chart" uri="{C3380CC4-5D6E-409C-BE32-E72D297353CC}">
              <c16:uniqueId val="{00000000-7E98-4803-9EFB-924F0C0F156D}"/>
            </c:ext>
          </c:extLst>
        </c:ser>
        <c:ser>
          <c:idx val="1"/>
          <c:order val="1"/>
          <c:tx>
            <c:strRef>
              <c:f>Sheet1!$D$1</c:f>
              <c:strCache>
                <c:ptCount val="1"/>
                <c:pt idx="0">
                  <c:v>50mins</c:v>
                </c:pt>
              </c:strCache>
            </c:strRef>
          </c:tx>
          <c:spPr>
            <a:solidFill>
              <a:schemeClr val="accent2"/>
            </a:solidFill>
            <a:ln>
              <a:noFill/>
            </a:ln>
            <a:effectLst/>
          </c:spPr>
          <c:invertIfNegative val="0"/>
          <c:cat>
            <c:strRef>
              <c:f>Sheet1!$A$2</c:f>
              <c:strCache>
                <c:ptCount val="1"/>
                <c:pt idx="0">
                  <c:v>时间粒度</c:v>
                </c:pt>
              </c:strCache>
            </c:strRef>
          </c:cat>
          <c:val>
            <c:numRef>
              <c:f>Sheet1!$D$2</c:f>
              <c:numCache>
                <c:formatCode>General</c:formatCode>
                <c:ptCount val="1"/>
                <c:pt idx="0">
                  <c:v>0.65127999999999997</c:v>
                </c:pt>
              </c:numCache>
            </c:numRef>
          </c:val>
          <c:extLst>
            <c:ext xmlns:c16="http://schemas.microsoft.com/office/drawing/2014/chart" uri="{C3380CC4-5D6E-409C-BE32-E72D297353CC}">
              <c16:uniqueId val="{00000001-7E98-4803-9EFB-924F0C0F156D}"/>
            </c:ext>
          </c:extLst>
        </c:ser>
        <c:ser>
          <c:idx val="2"/>
          <c:order val="2"/>
          <c:tx>
            <c:strRef>
              <c:f>Sheet1!$E$1</c:f>
              <c:strCache>
                <c:ptCount val="1"/>
                <c:pt idx="0">
                  <c:v>60mins</c:v>
                </c:pt>
              </c:strCache>
            </c:strRef>
          </c:tx>
          <c:spPr>
            <a:solidFill>
              <a:schemeClr val="accent3"/>
            </a:solidFill>
            <a:ln>
              <a:noFill/>
            </a:ln>
            <a:effectLst/>
          </c:spPr>
          <c:invertIfNegative val="0"/>
          <c:cat>
            <c:strRef>
              <c:f>Sheet1!$A$2</c:f>
              <c:strCache>
                <c:ptCount val="1"/>
                <c:pt idx="0">
                  <c:v>时间粒度</c:v>
                </c:pt>
              </c:strCache>
            </c:strRef>
          </c:cat>
          <c:val>
            <c:numRef>
              <c:f>Sheet1!$E$2</c:f>
              <c:numCache>
                <c:formatCode>General</c:formatCode>
                <c:ptCount val="1"/>
                <c:pt idx="0">
                  <c:v>0.62148000000000003</c:v>
                </c:pt>
              </c:numCache>
            </c:numRef>
          </c:val>
          <c:extLst>
            <c:ext xmlns:c16="http://schemas.microsoft.com/office/drawing/2014/chart" uri="{C3380CC4-5D6E-409C-BE32-E72D297353CC}">
              <c16:uniqueId val="{00000002-7E98-4803-9EFB-924F0C0F156D}"/>
            </c:ext>
          </c:extLst>
        </c:ser>
        <c:ser>
          <c:idx val="3"/>
          <c:order val="3"/>
          <c:tx>
            <c:strRef>
              <c:f>Sheet1!$F$1</c:f>
              <c:strCache>
                <c:ptCount val="1"/>
                <c:pt idx="0">
                  <c:v>70mins</c:v>
                </c:pt>
              </c:strCache>
            </c:strRef>
          </c:tx>
          <c:spPr>
            <a:solidFill>
              <a:schemeClr val="accent4"/>
            </a:solidFill>
            <a:ln>
              <a:noFill/>
            </a:ln>
            <a:effectLst/>
          </c:spPr>
          <c:invertIfNegative val="0"/>
          <c:cat>
            <c:strRef>
              <c:f>Sheet1!$A$2</c:f>
              <c:strCache>
                <c:ptCount val="1"/>
                <c:pt idx="0">
                  <c:v>时间粒度</c:v>
                </c:pt>
              </c:strCache>
            </c:strRef>
          </c:cat>
          <c:val>
            <c:numRef>
              <c:f>Sheet1!$F$2</c:f>
              <c:numCache>
                <c:formatCode>General</c:formatCode>
                <c:ptCount val="1"/>
                <c:pt idx="0">
                  <c:v>0.56357999999999997</c:v>
                </c:pt>
              </c:numCache>
            </c:numRef>
          </c:val>
          <c:extLst>
            <c:ext xmlns:c16="http://schemas.microsoft.com/office/drawing/2014/chart" uri="{C3380CC4-5D6E-409C-BE32-E72D297353CC}">
              <c16:uniqueId val="{00000003-7E98-4803-9EFB-924F0C0F156D}"/>
            </c:ext>
          </c:extLst>
        </c:ser>
        <c:ser>
          <c:idx val="4"/>
          <c:order val="4"/>
          <c:tx>
            <c:strRef>
              <c:f>Sheet1!$G$1</c:f>
              <c:strCache>
                <c:ptCount val="1"/>
                <c:pt idx="0">
                  <c:v>80mins</c:v>
                </c:pt>
              </c:strCache>
            </c:strRef>
          </c:tx>
          <c:spPr>
            <a:solidFill>
              <a:schemeClr val="accent5"/>
            </a:solidFill>
            <a:ln>
              <a:noFill/>
            </a:ln>
            <a:effectLst/>
          </c:spPr>
          <c:invertIfNegative val="0"/>
          <c:cat>
            <c:strRef>
              <c:f>Sheet1!$A$2</c:f>
              <c:strCache>
                <c:ptCount val="1"/>
                <c:pt idx="0">
                  <c:v>时间粒度</c:v>
                </c:pt>
              </c:strCache>
            </c:strRef>
          </c:cat>
          <c:val>
            <c:numRef>
              <c:f>Sheet1!$G$2</c:f>
              <c:numCache>
                <c:formatCode>General</c:formatCode>
                <c:ptCount val="1"/>
                <c:pt idx="0">
                  <c:v>0.57254000000000005</c:v>
                </c:pt>
              </c:numCache>
            </c:numRef>
          </c:val>
          <c:extLst>
            <c:ext xmlns:c16="http://schemas.microsoft.com/office/drawing/2014/chart" uri="{C3380CC4-5D6E-409C-BE32-E72D297353CC}">
              <c16:uniqueId val="{00000004-7E98-4803-9EFB-924F0C0F156D}"/>
            </c:ext>
          </c:extLst>
        </c:ser>
        <c:ser>
          <c:idx val="5"/>
          <c:order val="5"/>
          <c:tx>
            <c:strRef>
              <c:f>Sheet1!$H$1</c:f>
              <c:strCache>
                <c:ptCount val="1"/>
                <c:pt idx="0">
                  <c:v>90mins</c:v>
                </c:pt>
              </c:strCache>
            </c:strRef>
          </c:tx>
          <c:spPr>
            <a:solidFill>
              <a:schemeClr val="accent6"/>
            </a:solidFill>
            <a:ln>
              <a:noFill/>
            </a:ln>
            <a:effectLst/>
          </c:spPr>
          <c:invertIfNegative val="0"/>
          <c:cat>
            <c:strRef>
              <c:f>Sheet1!$A$2</c:f>
              <c:strCache>
                <c:ptCount val="1"/>
                <c:pt idx="0">
                  <c:v>时间粒度</c:v>
                </c:pt>
              </c:strCache>
            </c:strRef>
          </c:cat>
          <c:val>
            <c:numRef>
              <c:f>Sheet1!$H$2</c:f>
              <c:numCache>
                <c:formatCode>General</c:formatCode>
                <c:ptCount val="1"/>
                <c:pt idx="0">
                  <c:v>0.65844999999999998</c:v>
                </c:pt>
              </c:numCache>
            </c:numRef>
          </c:val>
          <c:extLst>
            <c:ext xmlns:c16="http://schemas.microsoft.com/office/drawing/2014/chart" uri="{C3380CC4-5D6E-409C-BE32-E72D297353CC}">
              <c16:uniqueId val="{00000005-7E98-4803-9EFB-924F0C0F156D}"/>
            </c:ext>
          </c:extLst>
        </c:ser>
        <c:ser>
          <c:idx val="6"/>
          <c:order val="6"/>
          <c:tx>
            <c:strRef>
              <c:f>Sheet1!$I$1</c:f>
              <c:strCache>
                <c:ptCount val="1"/>
                <c:pt idx="0">
                  <c:v>100mins</c:v>
                </c:pt>
              </c:strCache>
            </c:strRef>
          </c:tx>
          <c:spPr>
            <a:solidFill>
              <a:schemeClr val="accent1">
                <a:lumMod val="60000"/>
              </a:schemeClr>
            </a:solidFill>
            <a:ln>
              <a:noFill/>
            </a:ln>
            <a:effectLst/>
          </c:spPr>
          <c:invertIfNegative val="0"/>
          <c:cat>
            <c:strRef>
              <c:f>Sheet1!$A$2</c:f>
              <c:strCache>
                <c:ptCount val="1"/>
                <c:pt idx="0">
                  <c:v>时间粒度</c:v>
                </c:pt>
              </c:strCache>
            </c:strRef>
          </c:cat>
          <c:val>
            <c:numRef>
              <c:f>Sheet1!$I$2</c:f>
              <c:numCache>
                <c:formatCode>General</c:formatCode>
                <c:ptCount val="1"/>
                <c:pt idx="0">
                  <c:v>0.66258499999999998</c:v>
                </c:pt>
              </c:numCache>
            </c:numRef>
          </c:val>
          <c:extLst>
            <c:ext xmlns:c16="http://schemas.microsoft.com/office/drawing/2014/chart" uri="{C3380CC4-5D6E-409C-BE32-E72D297353CC}">
              <c16:uniqueId val="{00000006-7E98-4803-9EFB-924F0C0F156D}"/>
            </c:ext>
          </c:extLst>
        </c:ser>
        <c:ser>
          <c:idx val="7"/>
          <c:order val="7"/>
          <c:tx>
            <c:strRef>
              <c:f>Sheet1!$J$1</c:f>
              <c:strCache>
                <c:ptCount val="1"/>
                <c:pt idx="0">
                  <c:v>110mins</c:v>
                </c:pt>
              </c:strCache>
            </c:strRef>
          </c:tx>
          <c:spPr>
            <a:solidFill>
              <a:schemeClr val="accent2">
                <a:lumMod val="60000"/>
              </a:schemeClr>
            </a:solidFill>
            <a:ln>
              <a:noFill/>
            </a:ln>
            <a:effectLst/>
          </c:spPr>
          <c:invertIfNegative val="0"/>
          <c:cat>
            <c:strRef>
              <c:f>Sheet1!$A$2</c:f>
              <c:strCache>
                <c:ptCount val="1"/>
                <c:pt idx="0">
                  <c:v>时间粒度</c:v>
                </c:pt>
              </c:strCache>
            </c:strRef>
          </c:cat>
          <c:val>
            <c:numRef>
              <c:f>Sheet1!$J$2</c:f>
              <c:numCache>
                <c:formatCode>General</c:formatCode>
                <c:ptCount val="1"/>
                <c:pt idx="0">
                  <c:v>0.57230000000000003</c:v>
                </c:pt>
              </c:numCache>
            </c:numRef>
          </c:val>
          <c:extLst>
            <c:ext xmlns:c16="http://schemas.microsoft.com/office/drawing/2014/chart" uri="{C3380CC4-5D6E-409C-BE32-E72D297353CC}">
              <c16:uniqueId val="{00000007-7E98-4803-9EFB-924F0C0F156D}"/>
            </c:ext>
          </c:extLst>
        </c:ser>
        <c:ser>
          <c:idx val="8"/>
          <c:order val="8"/>
          <c:tx>
            <c:strRef>
              <c:f>Sheet1!$K$1</c:f>
              <c:strCache>
                <c:ptCount val="1"/>
                <c:pt idx="0">
                  <c:v>120mins</c:v>
                </c:pt>
              </c:strCache>
            </c:strRef>
          </c:tx>
          <c:spPr>
            <a:solidFill>
              <a:schemeClr val="accent3">
                <a:lumMod val="60000"/>
              </a:schemeClr>
            </a:solidFill>
            <a:ln>
              <a:noFill/>
            </a:ln>
            <a:effectLst/>
          </c:spPr>
          <c:invertIfNegative val="0"/>
          <c:cat>
            <c:strRef>
              <c:f>Sheet1!$A$2</c:f>
              <c:strCache>
                <c:ptCount val="1"/>
                <c:pt idx="0">
                  <c:v>时间粒度</c:v>
                </c:pt>
              </c:strCache>
            </c:strRef>
          </c:cat>
          <c:val>
            <c:numRef>
              <c:f>Sheet1!$K$2</c:f>
              <c:numCache>
                <c:formatCode>General</c:formatCode>
                <c:ptCount val="1"/>
                <c:pt idx="0">
                  <c:v>0.54256400000000005</c:v>
                </c:pt>
              </c:numCache>
            </c:numRef>
          </c:val>
          <c:extLst>
            <c:ext xmlns:c16="http://schemas.microsoft.com/office/drawing/2014/chart" uri="{C3380CC4-5D6E-409C-BE32-E72D297353CC}">
              <c16:uniqueId val="{00000008-7E98-4803-9EFB-924F0C0F156D}"/>
            </c:ext>
          </c:extLst>
        </c:ser>
        <c:ser>
          <c:idx val="9"/>
          <c:order val="9"/>
          <c:tx>
            <c:strRef>
              <c:f>Sheet1!$L$1</c:f>
              <c:strCache>
                <c:ptCount val="1"/>
              </c:strCache>
            </c:strRef>
          </c:tx>
          <c:spPr>
            <a:solidFill>
              <a:schemeClr val="accent4">
                <a:lumMod val="60000"/>
              </a:schemeClr>
            </a:solidFill>
            <a:ln>
              <a:noFill/>
            </a:ln>
            <a:effectLst/>
          </c:spPr>
          <c:invertIfNegative val="0"/>
          <c:cat>
            <c:strRef>
              <c:f>Sheet1!$A$2</c:f>
              <c:strCache>
                <c:ptCount val="1"/>
                <c:pt idx="0">
                  <c:v>时间粒度</c:v>
                </c:pt>
              </c:strCache>
            </c:strRef>
          </c:cat>
          <c:val>
            <c:numRef>
              <c:f>Sheet1!$L$2</c:f>
              <c:numCache>
                <c:formatCode>General</c:formatCode>
                <c:ptCount val="1"/>
              </c:numCache>
            </c:numRef>
          </c:val>
          <c:extLst>
            <c:ext xmlns:c16="http://schemas.microsoft.com/office/drawing/2014/chart" uri="{C3380CC4-5D6E-409C-BE32-E72D297353CC}">
              <c16:uniqueId val="{00000009-7E98-4803-9EFB-924F0C0F156D}"/>
            </c:ext>
          </c:extLst>
        </c:ser>
        <c:dLbls>
          <c:showLegendKey val="0"/>
          <c:showVal val="0"/>
          <c:showCatName val="0"/>
          <c:showSerName val="0"/>
          <c:showPercent val="0"/>
          <c:showBubbleSize val="0"/>
        </c:dLbls>
        <c:gapWidth val="219"/>
        <c:overlap val="-27"/>
        <c:axId val="324498176"/>
        <c:axId val="326171408"/>
      </c:barChart>
      <c:catAx>
        <c:axId val="3244981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326171408"/>
        <c:crosses val="autoZero"/>
        <c:auto val="1"/>
        <c:lblAlgn val="ctr"/>
        <c:lblOffset val="100"/>
        <c:noMultiLvlLbl val="0"/>
      </c:catAx>
      <c:valAx>
        <c:axId val="326171408"/>
        <c:scaling>
          <c:orientation val="minMax"/>
          <c:min val="0.49000000000000005"/>
        </c:scaling>
        <c:delete val="0"/>
        <c:axPos val="l"/>
        <c:majorGridlines>
          <c:spPr>
            <a:ln w="9525" cap="flat" cmpd="sng" algn="ctr">
              <a:solidFill>
                <a:schemeClr val="tx1">
                  <a:lumMod val="15000"/>
                  <a:lumOff val="85000"/>
                </a:schemeClr>
              </a:solidFill>
              <a:round/>
            </a:ln>
            <a:effectLst/>
          </c:spPr>
        </c:majorGridlines>
        <c:title>
          <c:tx>
            <c:rich>
              <a:bodyPr rot="0" spcFirstLastPara="1" vertOverflow="ellipsis"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altLang="zh-CN" dirty="0" smtClean="0"/>
                  <a:t>F</a:t>
                </a:r>
                <a:endParaRPr lang="zh-CN" altLang="en-US" dirty="0"/>
              </a:p>
            </c:rich>
          </c:tx>
          <c:layout/>
          <c:overlay val="0"/>
          <c:spPr>
            <a:noFill/>
            <a:ln>
              <a:noFill/>
            </a:ln>
            <a:effectLst/>
          </c:spPr>
          <c:txPr>
            <a:bodyPr rot="0" spcFirstLastPara="1" vertOverflow="ellipsis"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324498176"/>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余弦相似度计算方法</c:v>
                </c:pt>
              </c:strCache>
            </c:strRef>
          </c:tx>
          <c:spPr>
            <a:solidFill>
              <a:schemeClr val="accent1"/>
            </a:solidFill>
            <a:ln>
              <a:noFill/>
            </a:ln>
            <a:effectLst/>
          </c:spPr>
          <c:invertIfNegative val="0"/>
          <c:cat>
            <c:strRef>
              <c:f>Sheet1!$A$2:$A$6</c:f>
              <c:strCache>
                <c:ptCount val="5"/>
                <c:pt idx="0">
                  <c:v>u3</c:v>
                </c:pt>
                <c:pt idx="1">
                  <c:v>u10</c:v>
                </c:pt>
                <c:pt idx="2">
                  <c:v>u12</c:v>
                </c:pt>
                <c:pt idx="3">
                  <c:v>u13</c:v>
                </c:pt>
                <c:pt idx="4">
                  <c:v>u17</c:v>
                </c:pt>
              </c:strCache>
            </c:strRef>
          </c:cat>
          <c:val>
            <c:numRef>
              <c:f>Sheet1!$B$2:$B$6</c:f>
              <c:numCache>
                <c:formatCode>General</c:formatCode>
                <c:ptCount val="5"/>
                <c:pt idx="0">
                  <c:v>0.54900000000000004</c:v>
                </c:pt>
                <c:pt idx="1">
                  <c:v>0.55900000000000005</c:v>
                </c:pt>
                <c:pt idx="2">
                  <c:v>0.621</c:v>
                </c:pt>
                <c:pt idx="3">
                  <c:v>0.64800000000000002</c:v>
                </c:pt>
                <c:pt idx="4">
                  <c:v>0.48499999999999999</c:v>
                </c:pt>
              </c:numCache>
            </c:numRef>
          </c:val>
          <c:extLst>
            <c:ext xmlns:c16="http://schemas.microsoft.com/office/drawing/2014/chart" uri="{C3380CC4-5D6E-409C-BE32-E72D297353CC}">
              <c16:uniqueId val="{00000000-52D5-4A54-BB91-71E52AF96DB6}"/>
            </c:ext>
          </c:extLst>
        </c:ser>
        <c:ser>
          <c:idx val="1"/>
          <c:order val="1"/>
          <c:tx>
            <c:strRef>
              <c:f>Sheet1!$C$1</c:f>
              <c:strCache>
                <c:ptCount val="1"/>
                <c:pt idx="0">
                  <c:v>WiFi数据拓扑图计算方法</c:v>
                </c:pt>
              </c:strCache>
            </c:strRef>
          </c:tx>
          <c:spPr>
            <a:solidFill>
              <a:schemeClr val="accent2"/>
            </a:solidFill>
            <a:ln>
              <a:noFill/>
            </a:ln>
            <a:effectLst/>
          </c:spPr>
          <c:invertIfNegative val="0"/>
          <c:cat>
            <c:strRef>
              <c:f>Sheet1!$A$2:$A$6</c:f>
              <c:strCache>
                <c:ptCount val="5"/>
                <c:pt idx="0">
                  <c:v>u3</c:v>
                </c:pt>
                <c:pt idx="1">
                  <c:v>u10</c:v>
                </c:pt>
                <c:pt idx="2">
                  <c:v>u12</c:v>
                </c:pt>
                <c:pt idx="3">
                  <c:v>u13</c:v>
                </c:pt>
                <c:pt idx="4">
                  <c:v>u17</c:v>
                </c:pt>
              </c:strCache>
            </c:strRef>
          </c:cat>
          <c:val>
            <c:numRef>
              <c:f>Sheet1!$C$2:$C$6</c:f>
              <c:numCache>
                <c:formatCode>General</c:formatCode>
                <c:ptCount val="5"/>
                <c:pt idx="0">
                  <c:v>0.56999999999999995</c:v>
                </c:pt>
                <c:pt idx="1">
                  <c:v>0.51900000000000002</c:v>
                </c:pt>
                <c:pt idx="2">
                  <c:v>0.67500000000000004</c:v>
                </c:pt>
                <c:pt idx="3">
                  <c:v>0.60499999999999998</c:v>
                </c:pt>
                <c:pt idx="4">
                  <c:v>0.53258000000000005</c:v>
                </c:pt>
              </c:numCache>
            </c:numRef>
          </c:val>
          <c:extLst>
            <c:ext xmlns:c16="http://schemas.microsoft.com/office/drawing/2014/chart" uri="{C3380CC4-5D6E-409C-BE32-E72D297353CC}">
              <c16:uniqueId val="{00000001-52D5-4A54-BB91-71E52AF96DB6}"/>
            </c:ext>
          </c:extLst>
        </c:ser>
        <c:dLbls>
          <c:showLegendKey val="0"/>
          <c:showVal val="0"/>
          <c:showCatName val="0"/>
          <c:showSerName val="0"/>
          <c:showPercent val="0"/>
          <c:showBubbleSize val="0"/>
        </c:dLbls>
        <c:gapWidth val="219"/>
        <c:overlap val="-27"/>
        <c:axId val="214387056"/>
        <c:axId val="281861136"/>
      </c:barChart>
      <c:catAx>
        <c:axId val="21438705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281861136"/>
        <c:crosses val="autoZero"/>
        <c:auto val="1"/>
        <c:lblAlgn val="ctr"/>
        <c:lblOffset val="100"/>
        <c:noMultiLvlLbl val="0"/>
      </c:catAx>
      <c:valAx>
        <c:axId val="281861136"/>
        <c:scaling>
          <c:orientation val="minMax"/>
          <c:max val="0.70000000000000007"/>
          <c:min val="0.44000000000000006"/>
        </c:scaling>
        <c:delete val="0"/>
        <c:axPos val="l"/>
        <c:majorGridlines>
          <c:spPr>
            <a:ln w="9525" cap="flat" cmpd="sng" algn="ctr">
              <a:solidFill>
                <a:schemeClr val="tx1">
                  <a:lumMod val="15000"/>
                  <a:lumOff val="85000"/>
                </a:schemeClr>
              </a:solidFill>
              <a:round/>
            </a:ln>
            <a:effectLst/>
          </c:spPr>
        </c:majorGridlines>
        <c:title>
          <c:tx>
            <c:rich>
              <a:bodyPr rot="0" spcFirstLastPara="1" vertOverflow="ellipsis"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altLang="zh-CN" dirty="0" smtClean="0"/>
                  <a:t>F</a:t>
                </a:r>
                <a:endParaRPr lang="zh-CN" altLang="en-US" dirty="0"/>
              </a:p>
            </c:rich>
          </c:tx>
          <c:layout/>
          <c:overlay val="0"/>
          <c:spPr>
            <a:noFill/>
            <a:ln>
              <a:noFill/>
            </a:ln>
            <a:effectLst/>
          </c:spPr>
          <c:txPr>
            <a:bodyPr rot="0" spcFirstLastPara="1" vertOverflow="ellipsis"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214387056"/>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基于空间轨迹</c:v>
                </c:pt>
              </c:strCache>
            </c:strRef>
          </c:tx>
          <c:spPr>
            <a:solidFill>
              <a:schemeClr val="accent1"/>
            </a:solidFill>
            <a:ln>
              <a:noFill/>
            </a:ln>
            <a:effectLst/>
          </c:spPr>
          <c:invertIfNegative val="0"/>
          <c:cat>
            <c:strRef>
              <c:f>Sheet1!$A$2:$A$6</c:f>
              <c:strCache>
                <c:ptCount val="5"/>
                <c:pt idx="0">
                  <c:v>u3</c:v>
                </c:pt>
                <c:pt idx="1">
                  <c:v>u10</c:v>
                </c:pt>
                <c:pt idx="2">
                  <c:v>u12</c:v>
                </c:pt>
                <c:pt idx="3">
                  <c:v>u13</c:v>
                </c:pt>
                <c:pt idx="4">
                  <c:v>u17</c:v>
                </c:pt>
              </c:strCache>
            </c:strRef>
          </c:cat>
          <c:val>
            <c:numRef>
              <c:f>Sheet1!$B$2:$B$6</c:f>
              <c:numCache>
                <c:formatCode>General</c:formatCode>
                <c:ptCount val="5"/>
                <c:pt idx="0">
                  <c:v>0.55349999999999999</c:v>
                </c:pt>
                <c:pt idx="1">
                  <c:v>0.55393999999999999</c:v>
                </c:pt>
                <c:pt idx="2">
                  <c:v>0.65127999999999997</c:v>
                </c:pt>
                <c:pt idx="3">
                  <c:v>0.62148000000000003</c:v>
                </c:pt>
                <c:pt idx="4">
                  <c:v>0.56357999999999997</c:v>
                </c:pt>
              </c:numCache>
            </c:numRef>
          </c:val>
          <c:extLst>
            <c:ext xmlns:c16="http://schemas.microsoft.com/office/drawing/2014/chart" uri="{C3380CC4-5D6E-409C-BE32-E72D297353CC}">
              <c16:uniqueId val="{00000000-9C19-4D55-B753-754E77F4DC5D}"/>
            </c:ext>
          </c:extLst>
        </c:ser>
        <c:ser>
          <c:idx val="1"/>
          <c:order val="1"/>
          <c:tx>
            <c:strRef>
              <c:f>Sheet1!$C$1</c:f>
              <c:strCache>
                <c:ptCount val="1"/>
                <c:pt idx="0">
                  <c:v>基于WiFi上下文数据</c:v>
                </c:pt>
              </c:strCache>
            </c:strRef>
          </c:tx>
          <c:spPr>
            <a:solidFill>
              <a:schemeClr val="accent2"/>
            </a:solidFill>
            <a:ln>
              <a:noFill/>
            </a:ln>
            <a:effectLst/>
          </c:spPr>
          <c:invertIfNegative val="0"/>
          <c:cat>
            <c:strRef>
              <c:f>Sheet1!$A$2:$A$6</c:f>
              <c:strCache>
                <c:ptCount val="5"/>
                <c:pt idx="0">
                  <c:v>u3</c:v>
                </c:pt>
                <c:pt idx="1">
                  <c:v>u10</c:v>
                </c:pt>
                <c:pt idx="2">
                  <c:v>u12</c:v>
                </c:pt>
                <c:pt idx="3">
                  <c:v>u13</c:v>
                </c:pt>
                <c:pt idx="4">
                  <c:v>u17</c:v>
                </c:pt>
              </c:strCache>
            </c:strRef>
          </c:cat>
          <c:val>
            <c:numRef>
              <c:f>Sheet1!$C$2:$C$6</c:f>
              <c:numCache>
                <c:formatCode>General</c:formatCode>
                <c:ptCount val="5"/>
                <c:pt idx="0">
                  <c:v>0.51349999999999996</c:v>
                </c:pt>
                <c:pt idx="1">
                  <c:v>0.49393999999999999</c:v>
                </c:pt>
                <c:pt idx="2">
                  <c:v>0.67127999999999999</c:v>
                </c:pt>
                <c:pt idx="3">
                  <c:v>0.63148000000000004</c:v>
                </c:pt>
                <c:pt idx="4">
                  <c:v>0.55357999999999996</c:v>
                </c:pt>
              </c:numCache>
            </c:numRef>
          </c:val>
          <c:extLst>
            <c:ext xmlns:c16="http://schemas.microsoft.com/office/drawing/2014/chart" uri="{C3380CC4-5D6E-409C-BE32-E72D297353CC}">
              <c16:uniqueId val="{00000001-9C19-4D55-B753-754E77F4DC5D}"/>
            </c:ext>
          </c:extLst>
        </c:ser>
        <c:ser>
          <c:idx val="2"/>
          <c:order val="2"/>
          <c:tx>
            <c:strRef>
              <c:f>Sheet1!$D$1</c:f>
              <c:strCache>
                <c:ptCount val="1"/>
                <c:pt idx="0">
                  <c:v>基于蓝牙上下文数据</c:v>
                </c:pt>
              </c:strCache>
            </c:strRef>
          </c:tx>
          <c:spPr>
            <a:solidFill>
              <a:schemeClr val="accent3"/>
            </a:solidFill>
            <a:ln>
              <a:noFill/>
            </a:ln>
            <a:effectLst/>
          </c:spPr>
          <c:invertIfNegative val="0"/>
          <c:cat>
            <c:strRef>
              <c:f>Sheet1!$A$2:$A$6</c:f>
              <c:strCache>
                <c:ptCount val="5"/>
                <c:pt idx="0">
                  <c:v>u3</c:v>
                </c:pt>
                <c:pt idx="1">
                  <c:v>u10</c:v>
                </c:pt>
                <c:pt idx="2">
                  <c:v>u12</c:v>
                </c:pt>
                <c:pt idx="3">
                  <c:v>u13</c:v>
                </c:pt>
                <c:pt idx="4">
                  <c:v>u17</c:v>
                </c:pt>
              </c:strCache>
            </c:strRef>
          </c:cat>
          <c:val>
            <c:numRef>
              <c:f>Sheet1!$D$2:$D$6</c:f>
              <c:numCache>
                <c:formatCode>General</c:formatCode>
                <c:ptCount val="5"/>
                <c:pt idx="0">
                  <c:v>0.56999999999999995</c:v>
                </c:pt>
                <c:pt idx="1">
                  <c:v>0.51900000000000002</c:v>
                </c:pt>
                <c:pt idx="2">
                  <c:v>0.67500000000000004</c:v>
                </c:pt>
                <c:pt idx="3">
                  <c:v>0.60499999999999998</c:v>
                </c:pt>
                <c:pt idx="4">
                  <c:v>0.53258000000000005</c:v>
                </c:pt>
              </c:numCache>
            </c:numRef>
          </c:val>
          <c:extLst>
            <c:ext xmlns:c16="http://schemas.microsoft.com/office/drawing/2014/chart" uri="{C3380CC4-5D6E-409C-BE32-E72D297353CC}">
              <c16:uniqueId val="{00000002-9C19-4D55-B753-754E77F4DC5D}"/>
            </c:ext>
          </c:extLst>
        </c:ser>
        <c:ser>
          <c:idx val="3"/>
          <c:order val="3"/>
          <c:tx>
            <c:strRef>
              <c:f>Sheet1!$E$1</c:f>
              <c:strCache>
                <c:ptCount val="1"/>
                <c:pt idx="0">
                  <c:v>RSMHD集成学习</c:v>
                </c:pt>
              </c:strCache>
            </c:strRef>
          </c:tx>
          <c:spPr>
            <a:solidFill>
              <a:schemeClr val="accent4"/>
            </a:solidFill>
            <a:ln>
              <a:noFill/>
            </a:ln>
            <a:effectLst/>
          </c:spPr>
          <c:invertIfNegative val="0"/>
          <c:cat>
            <c:strRef>
              <c:f>Sheet1!$A$2:$A$6</c:f>
              <c:strCache>
                <c:ptCount val="5"/>
                <c:pt idx="0">
                  <c:v>u3</c:v>
                </c:pt>
                <c:pt idx="1">
                  <c:v>u10</c:v>
                </c:pt>
                <c:pt idx="2">
                  <c:v>u12</c:v>
                </c:pt>
                <c:pt idx="3">
                  <c:v>u13</c:v>
                </c:pt>
                <c:pt idx="4">
                  <c:v>u17</c:v>
                </c:pt>
              </c:strCache>
            </c:strRef>
          </c:cat>
          <c:val>
            <c:numRef>
              <c:f>Sheet1!$E$2:$E$6</c:f>
              <c:numCache>
                <c:formatCode>General</c:formatCode>
                <c:ptCount val="5"/>
                <c:pt idx="0">
                  <c:v>0.65800000000000003</c:v>
                </c:pt>
                <c:pt idx="1">
                  <c:v>0.64700000000000002</c:v>
                </c:pt>
                <c:pt idx="2">
                  <c:v>0.69499999999999995</c:v>
                </c:pt>
                <c:pt idx="3">
                  <c:v>0.66800000000000004</c:v>
                </c:pt>
                <c:pt idx="4">
                  <c:v>0.63800000000000001</c:v>
                </c:pt>
              </c:numCache>
            </c:numRef>
          </c:val>
          <c:extLst>
            <c:ext xmlns:c16="http://schemas.microsoft.com/office/drawing/2014/chart" uri="{C3380CC4-5D6E-409C-BE32-E72D297353CC}">
              <c16:uniqueId val="{00000003-9C19-4D55-B753-754E77F4DC5D}"/>
            </c:ext>
          </c:extLst>
        </c:ser>
        <c:dLbls>
          <c:showLegendKey val="0"/>
          <c:showVal val="0"/>
          <c:showCatName val="0"/>
          <c:showSerName val="0"/>
          <c:showPercent val="0"/>
          <c:showBubbleSize val="0"/>
        </c:dLbls>
        <c:gapWidth val="219"/>
        <c:overlap val="-27"/>
        <c:axId val="307852272"/>
        <c:axId val="44261808"/>
      </c:barChart>
      <c:catAx>
        <c:axId val="30785227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44261808"/>
        <c:crosses val="autoZero"/>
        <c:auto val="1"/>
        <c:lblAlgn val="ctr"/>
        <c:lblOffset val="100"/>
        <c:noMultiLvlLbl val="0"/>
      </c:catAx>
      <c:valAx>
        <c:axId val="44261808"/>
        <c:scaling>
          <c:orientation val="minMax"/>
          <c:min val="0.30000000000000004"/>
        </c:scaling>
        <c:delete val="0"/>
        <c:axPos val="l"/>
        <c:majorGridlines>
          <c:spPr>
            <a:ln w="9525" cap="flat" cmpd="sng" algn="ctr">
              <a:solidFill>
                <a:schemeClr val="tx1">
                  <a:lumMod val="15000"/>
                  <a:lumOff val="85000"/>
                </a:schemeClr>
              </a:solidFill>
              <a:round/>
            </a:ln>
            <a:effectLst/>
          </c:spPr>
        </c:majorGridlines>
        <c:title>
          <c:tx>
            <c:rich>
              <a:bodyPr rot="0" spcFirstLastPara="1" vertOverflow="ellipsis"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altLang="zh-CN" dirty="0" smtClean="0"/>
                  <a:t>F</a:t>
                </a:r>
                <a:endParaRPr lang="zh-CN" altLang="en-US" dirty="0"/>
              </a:p>
            </c:rich>
          </c:tx>
          <c:overlay val="0"/>
          <c:spPr>
            <a:noFill/>
            <a:ln>
              <a:noFill/>
            </a:ln>
            <a:effectLst/>
          </c:spPr>
          <c:txPr>
            <a:bodyPr rot="0" spcFirstLastPara="1" vertOverflow="ellipsis"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30785227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image" Target="../media/image20.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8A7FB7-B5F0-4FEF-A58C-D65AFEE2491C}" type="datetimeFigureOut">
              <a:rPr lang="zh-CN" altLang="en-US" smtClean="0"/>
              <a:t>2016/12/3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FA145DA-22A1-4C79-B7DA-B1A43A3BAC29}" type="slidenum">
              <a:rPr lang="zh-CN" altLang="en-US" smtClean="0"/>
              <a:t>‹#›</a:t>
            </a:fld>
            <a:endParaRPr lang="zh-CN" altLang="en-US"/>
          </a:p>
        </p:txBody>
      </p:sp>
    </p:spTree>
    <p:extLst>
      <p:ext uri="{BB962C8B-B14F-4D97-AF65-F5344CB8AC3E}">
        <p14:creationId xmlns:p14="http://schemas.microsoft.com/office/powerpoint/2010/main" val="161095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FA145DA-22A1-4C79-B7DA-B1A43A3BAC29}" type="slidenum">
              <a:rPr lang="zh-CN" altLang="en-US" smtClean="0"/>
              <a:t>1</a:t>
            </a:fld>
            <a:endParaRPr lang="zh-CN" altLang="en-US"/>
          </a:p>
        </p:txBody>
      </p:sp>
    </p:spTree>
    <p:extLst>
      <p:ext uri="{BB962C8B-B14F-4D97-AF65-F5344CB8AC3E}">
        <p14:creationId xmlns:p14="http://schemas.microsoft.com/office/powerpoint/2010/main" val="17452768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讲为何用这三种轨迹：</a:t>
            </a:r>
            <a:endParaRPr lang="en-US" altLang="zh-CN" dirty="0" smtClean="0"/>
          </a:p>
          <a:p>
            <a:r>
              <a:rPr lang="en-US" altLang="zh-CN" dirty="0" smtClean="0"/>
              <a:t>1.Gps</a:t>
            </a:r>
            <a:r>
              <a:rPr lang="zh-CN" altLang="en-US" dirty="0" smtClean="0"/>
              <a:t>可以度量用户在一定大范围上的活动的相似性关系强度</a:t>
            </a:r>
            <a:endParaRPr lang="en-US" altLang="zh-CN" dirty="0" smtClean="0"/>
          </a:p>
          <a:p>
            <a:r>
              <a:rPr lang="en-US" altLang="zh-CN" dirty="0" smtClean="0"/>
              <a:t>2.Wifi</a:t>
            </a:r>
            <a:r>
              <a:rPr lang="en-US" altLang="zh-CN" baseline="0" dirty="0" smtClean="0"/>
              <a:t> </a:t>
            </a:r>
            <a:r>
              <a:rPr lang="zh-CN" altLang="en-US" baseline="0" dirty="0" smtClean="0"/>
              <a:t>蓝牙 近距离传输，可以度量用户在小范围的用户相似性</a:t>
            </a:r>
            <a:endParaRPr lang="en-US" altLang="zh-CN" baseline="0" dirty="0" smtClean="0"/>
          </a:p>
          <a:p>
            <a:r>
              <a:rPr lang="en-US" altLang="zh-CN" baseline="0" dirty="0" smtClean="0"/>
              <a:t>3.</a:t>
            </a:r>
            <a:r>
              <a:rPr lang="zh-CN" altLang="en-US" baseline="0" dirty="0" smtClean="0"/>
              <a:t>之前还没有人将三种数据源进行融合度量</a:t>
            </a:r>
            <a:endParaRPr lang="zh-CN" altLang="en-US" dirty="0"/>
          </a:p>
        </p:txBody>
      </p:sp>
      <p:sp>
        <p:nvSpPr>
          <p:cNvPr id="4" name="灯片编号占位符 3"/>
          <p:cNvSpPr>
            <a:spLocks noGrp="1"/>
          </p:cNvSpPr>
          <p:nvPr>
            <p:ph type="sldNum" sz="quarter" idx="10"/>
          </p:nvPr>
        </p:nvSpPr>
        <p:spPr/>
        <p:txBody>
          <a:bodyPr/>
          <a:lstStyle/>
          <a:p>
            <a:fld id="{0FA145DA-22A1-4C79-B7DA-B1A43A3BAC29}" type="slidenum">
              <a:rPr lang="zh-CN" altLang="en-US" smtClean="0"/>
              <a:t>10</a:t>
            </a:fld>
            <a:endParaRPr lang="zh-CN" altLang="en-US"/>
          </a:p>
        </p:txBody>
      </p:sp>
    </p:spTree>
    <p:extLst>
      <p:ext uri="{BB962C8B-B14F-4D97-AF65-F5344CB8AC3E}">
        <p14:creationId xmlns:p14="http://schemas.microsoft.com/office/powerpoint/2010/main" val="32487815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buFont typeface="Wingdings" pitchFamily="2" charset="2"/>
              <a:buChar char="Ø"/>
            </a:pPr>
            <a:r>
              <a:rPr lang="zh-CN" altLang="en-US" dirty="0" smtClean="0">
                <a:latin typeface="微软雅黑" pitchFamily="34" charset="-122"/>
                <a:ea typeface="微软雅黑" pitchFamily="34" charset="-122"/>
              </a:rPr>
              <a:t>用户朋友关系表</a:t>
            </a:r>
            <a:endParaRPr lang="en-US" altLang="zh-CN" dirty="0" smtClean="0">
              <a:latin typeface="微软雅黑" pitchFamily="34" charset="-122"/>
              <a:ea typeface="微软雅黑" pitchFamily="34" charset="-122"/>
            </a:endParaRPr>
          </a:p>
          <a:p>
            <a:pPr>
              <a:buFont typeface="Wingdings" pitchFamily="2" charset="2"/>
              <a:buChar char="Ø"/>
            </a:pPr>
            <a:r>
              <a:rPr lang="zh-CN" altLang="en-US" dirty="0" smtClean="0">
                <a:latin typeface="微软雅黑" pitchFamily="34" charset="-122"/>
                <a:ea typeface="微软雅黑" pitchFamily="34" charset="-122"/>
              </a:rPr>
              <a:t>每个用户轨迹数据</a:t>
            </a:r>
            <a:endParaRPr lang="en-US" altLang="zh-CN" dirty="0" smtClean="0">
              <a:latin typeface="微软雅黑" pitchFamily="34" charset="-122"/>
              <a:ea typeface="微软雅黑" pitchFamily="34" charset="-122"/>
            </a:endParaRPr>
          </a:p>
          <a:p>
            <a:pPr>
              <a:buFont typeface="Wingdings" pitchFamily="2" charset="2"/>
              <a:buChar char="Ø"/>
            </a:pPr>
            <a:r>
              <a:rPr lang="zh-CN" altLang="en-US" dirty="0" smtClean="0">
                <a:latin typeface="微软雅黑" pitchFamily="34" charset="-122"/>
                <a:ea typeface="微软雅黑" pitchFamily="34" charset="-122"/>
              </a:rPr>
              <a:t>每个用户</a:t>
            </a:r>
            <a:r>
              <a:rPr lang="en-US" altLang="zh-CN" dirty="0" err="1" smtClean="0">
                <a:latin typeface="微软雅黑" pitchFamily="34" charset="-122"/>
                <a:ea typeface="微软雅黑" pitchFamily="34" charset="-122"/>
              </a:rPr>
              <a:t>wifi</a:t>
            </a:r>
            <a:r>
              <a:rPr lang="zh-CN" altLang="en-US" dirty="0" smtClean="0">
                <a:latin typeface="微软雅黑" pitchFamily="34" charset="-122"/>
                <a:ea typeface="微软雅黑" pitchFamily="34" charset="-122"/>
              </a:rPr>
              <a:t>数据</a:t>
            </a:r>
            <a:endParaRPr lang="en-US" altLang="zh-CN" dirty="0" smtClean="0">
              <a:latin typeface="微软雅黑" pitchFamily="34" charset="-122"/>
              <a:ea typeface="微软雅黑" pitchFamily="34" charset="-122"/>
            </a:endParaRPr>
          </a:p>
          <a:p>
            <a:pPr>
              <a:buFont typeface="Wingdings" pitchFamily="2" charset="2"/>
              <a:buChar char="Ø"/>
            </a:pPr>
            <a:r>
              <a:rPr lang="zh-CN" altLang="en-US" dirty="0" smtClean="0">
                <a:latin typeface="微软雅黑" pitchFamily="34" charset="-122"/>
                <a:ea typeface="微软雅黑" pitchFamily="34" charset="-122"/>
              </a:rPr>
              <a:t>每个用户蓝牙数据</a:t>
            </a:r>
            <a:endParaRPr lang="zh-CN" altLang="en-US" dirty="0"/>
          </a:p>
        </p:txBody>
      </p:sp>
      <p:sp>
        <p:nvSpPr>
          <p:cNvPr id="4" name="灯片编号占位符 3"/>
          <p:cNvSpPr>
            <a:spLocks noGrp="1"/>
          </p:cNvSpPr>
          <p:nvPr>
            <p:ph type="sldNum" sz="quarter" idx="10"/>
          </p:nvPr>
        </p:nvSpPr>
        <p:spPr/>
        <p:txBody>
          <a:bodyPr/>
          <a:lstStyle/>
          <a:p>
            <a:fld id="{0FA145DA-22A1-4C79-B7DA-B1A43A3BAC29}" type="slidenum">
              <a:rPr lang="zh-CN" altLang="en-US" smtClean="0"/>
              <a:t>11</a:t>
            </a:fld>
            <a:endParaRPr lang="zh-CN" altLang="en-US"/>
          </a:p>
        </p:txBody>
      </p:sp>
    </p:spTree>
    <p:extLst>
      <p:ext uri="{BB962C8B-B14F-4D97-AF65-F5344CB8AC3E}">
        <p14:creationId xmlns:p14="http://schemas.microsoft.com/office/powerpoint/2010/main" val="16386580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模型框架，从底层讲起，一直讲到最后（这是一个概要图，讲后面会详细说的）</a:t>
            </a:r>
            <a:endParaRPr lang="zh-CN" altLang="en-US" dirty="0"/>
          </a:p>
        </p:txBody>
      </p:sp>
      <p:sp>
        <p:nvSpPr>
          <p:cNvPr id="4" name="灯片编号占位符 3"/>
          <p:cNvSpPr>
            <a:spLocks noGrp="1"/>
          </p:cNvSpPr>
          <p:nvPr>
            <p:ph type="sldNum" sz="quarter" idx="10"/>
          </p:nvPr>
        </p:nvSpPr>
        <p:spPr/>
        <p:txBody>
          <a:bodyPr/>
          <a:lstStyle/>
          <a:p>
            <a:fld id="{0FA145DA-22A1-4C79-B7DA-B1A43A3BAC29}" type="slidenum">
              <a:rPr lang="zh-CN" altLang="en-US" smtClean="0"/>
              <a:t>13</a:t>
            </a:fld>
            <a:endParaRPr lang="zh-CN" altLang="en-US"/>
          </a:p>
        </p:txBody>
      </p:sp>
    </p:spTree>
    <p:extLst>
      <p:ext uri="{BB962C8B-B14F-4D97-AF65-F5344CB8AC3E}">
        <p14:creationId xmlns:p14="http://schemas.microsoft.com/office/powerpoint/2010/main" val="39106681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1.GPS</a:t>
            </a:r>
            <a:r>
              <a:rPr lang="zh-CN" altLang="en-US" dirty="0" smtClean="0"/>
              <a:t>轨迹计算，从细粒度往粗粒度分析，基于停留点轨迹，基于快速变换的语义轨迹计算，基于用户的轨迹运动模式计算。</a:t>
            </a:r>
            <a:endParaRPr lang="en-US" altLang="zh-CN" dirty="0" smtClean="0"/>
          </a:p>
          <a:p>
            <a:r>
              <a:rPr lang="en-US" altLang="zh-CN" dirty="0" smtClean="0"/>
              <a:t>2.</a:t>
            </a:r>
            <a:r>
              <a:rPr lang="zh-CN" altLang="en-US" dirty="0" smtClean="0"/>
              <a:t>讲对</a:t>
            </a:r>
            <a:r>
              <a:rPr lang="en-US" altLang="zh-CN" dirty="0" err="1" smtClean="0"/>
              <a:t>wifi</a:t>
            </a:r>
            <a:r>
              <a:rPr lang="zh-CN" altLang="en-US" dirty="0" smtClean="0"/>
              <a:t>，蓝牙数据的处理（因为数据源简单，所以主要工作还是放在预处理和数据立方体的构建以及关系强度计算工作上）</a:t>
            </a:r>
            <a:endParaRPr lang="zh-CN" altLang="en-US" dirty="0"/>
          </a:p>
        </p:txBody>
      </p:sp>
      <p:sp>
        <p:nvSpPr>
          <p:cNvPr id="4" name="灯片编号占位符 3"/>
          <p:cNvSpPr>
            <a:spLocks noGrp="1"/>
          </p:cNvSpPr>
          <p:nvPr>
            <p:ph type="sldNum" sz="quarter" idx="10"/>
          </p:nvPr>
        </p:nvSpPr>
        <p:spPr/>
        <p:txBody>
          <a:bodyPr/>
          <a:lstStyle/>
          <a:p>
            <a:fld id="{0FA145DA-22A1-4C79-B7DA-B1A43A3BAC29}" type="slidenum">
              <a:rPr lang="zh-CN" altLang="en-US" smtClean="0"/>
              <a:t>14</a:t>
            </a:fld>
            <a:endParaRPr lang="zh-CN" altLang="en-US"/>
          </a:p>
        </p:txBody>
      </p:sp>
    </p:spTree>
    <p:extLst>
      <p:ext uri="{BB962C8B-B14F-4D97-AF65-F5344CB8AC3E}">
        <p14:creationId xmlns:p14="http://schemas.microsoft.com/office/powerpoint/2010/main" val="3072400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u="none" strike="noStrike" kern="1200" baseline="0" dirty="0" smtClean="0">
                <a:solidFill>
                  <a:schemeClr val="tx1"/>
                </a:solidFill>
                <a:latin typeface="+mn-lt"/>
                <a:ea typeface="+mn-ea"/>
                <a:cs typeface="+mn-cs"/>
              </a:rPr>
              <a:t>我们可以通过一些算法检测出用户在一段轨迹运动中停留过的地方称之为访问点，本文的访问点并不是指运动速度静止的点，而是由一系列</a:t>
            </a:r>
            <a:r>
              <a:rPr lang="en-US" altLang="zh-CN" sz="1200" b="0" i="0" u="none" strike="noStrike" kern="1200" baseline="0" dirty="0" smtClean="0">
                <a:solidFill>
                  <a:schemeClr val="tx1"/>
                </a:solidFill>
                <a:latin typeface="+mn-lt"/>
                <a:ea typeface="+mn-ea"/>
                <a:cs typeface="+mn-cs"/>
              </a:rPr>
              <a:t>GPS </a:t>
            </a:r>
            <a:r>
              <a:rPr lang="zh-CN" altLang="en-US" sz="1200" b="0" i="0" u="none" strike="noStrike" kern="1200" baseline="0" dirty="0" smtClean="0">
                <a:solidFill>
                  <a:schemeClr val="tx1"/>
                </a:solidFill>
                <a:latin typeface="+mn-lt"/>
                <a:ea typeface="+mn-ea"/>
                <a:cs typeface="+mn-cs"/>
              </a:rPr>
              <a:t>点构成的。如图</a:t>
            </a:r>
            <a:r>
              <a:rPr lang="en-US" altLang="zh-CN" sz="1200" b="0" i="0" u="none" strike="noStrike" kern="1200" baseline="0" dirty="0" smtClean="0">
                <a:solidFill>
                  <a:schemeClr val="tx1"/>
                </a:solidFill>
                <a:latin typeface="+mn-lt"/>
                <a:ea typeface="+mn-ea"/>
                <a:cs typeface="+mn-cs"/>
              </a:rPr>
              <a:t>2.1</a:t>
            </a:r>
            <a:r>
              <a:rPr lang="zh-CN" altLang="en-US" sz="1200" b="0" i="0" u="none" strike="noStrike" kern="1200" baseline="0" dirty="0" smtClean="0">
                <a:solidFill>
                  <a:schemeClr val="tx1"/>
                </a:solidFill>
                <a:latin typeface="+mn-lt"/>
                <a:ea typeface="+mn-ea"/>
                <a:cs typeface="+mn-cs"/>
              </a:rPr>
              <a:t>中</a:t>
            </a:r>
            <a:r>
              <a:rPr lang="en-US" altLang="zh-CN" sz="1200" b="0" i="1" u="none" strike="noStrike" kern="1200" baseline="0" dirty="0" smtClean="0">
                <a:solidFill>
                  <a:schemeClr val="tx1"/>
                </a:solidFill>
                <a:latin typeface="+mn-lt"/>
                <a:ea typeface="+mn-ea"/>
                <a:cs typeface="+mn-cs"/>
              </a:rPr>
              <a:t>p</a:t>
            </a:r>
            <a:r>
              <a:rPr lang="en-US" altLang="zh-CN" sz="1200" b="0" i="0" u="none" strike="noStrike" kern="1200" baseline="0" dirty="0" smtClean="0">
                <a:solidFill>
                  <a:schemeClr val="tx1"/>
                </a:solidFill>
                <a:latin typeface="+mn-lt"/>
                <a:ea typeface="+mn-ea"/>
                <a:cs typeface="+mn-cs"/>
              </a:rPr>
              <a:t>4 ∼ </a:t>
            </a:r>
            <a:r>
              <a:rPr lang="en-US" altLang="zh-CN" sz="1200" b="0" i="1" u="none" strike="noStrike" kern="1200" baseline="0" dirty="0" smtClean="0">
                <a:solidFill>
                  <a:schemeClr val="tx1"/>
                </a:solidFill>
                <a:latin typeface="+mn-lt"/>
                <a:ea typeface="+mn-ea"/>
                <a:cs typeface="+mn-cs"/>
              </a:rPr>
              <a:t>p</a:t>
            </a:r>
            <a:r>
              <a:rPr lang="en-US" altLang="zh-CN" sz="1200" b="0" i="0" u="none" strike="noStrike" kern="1200" baseline="0" dirty="0" smtClean="0">
                <a:solidFill>
                  <a:schemeClr val="tx1"/>
                </a:solidFill>
                <a:latin typeface="+mn-lt"/>
                <a:ea typeface="+mn-ea"/>
                <a:cs typeface="+mn-cs"/>
              </a:rPr>
              <a:t>8 </a:t>
            </a:r>
            <a:r>
              <a:rPr lang="zh-CN" altLang="en-US" sz="1200" b="0" i="0" u="none" strike="noStrike" kern="1200" baseline="0" dirty="0" smtClean="0">
                <a:solidFill>
                  <a:schemeClr val="tx1"/>
                </a:solidFill>
                <a:latin typeface="+mn-lt"/>
                <a:ea typeface="+mn-ea"/>
                <a:cs typeface="+mn-cs"/>
              </a:rPr>
              <a:t>构成了一个访问点</a:t>
            </a:r>
            <a:r>
              <a:rPr lang="en-US" altLang="zh-CN" sz="1200" b="0" i="0" u="none" strike="noStrike" kern="1200" baseline="0" dirty="0" smtClean="0">
                <a:solidFill>
                  <a:schemeClr val="tx1"/>
                </a:solidFill>
                <a:latin typeface="+mn-lt"/>
                <a:ea typeface="+mn-ea"/>
                <a:cs typeface="+mn-cs"/>
              </a:rPr>
              <a:t>stay point </a:t>
            </a:r>
            <a:r>
              <a:rPr lang="zh-CN" altLang="en-US" sz="1200" b="0" i="0" u="none" strike="noStrike" kern="1200" baseline="0" dirty="0" smtClean="0">
                <a:solidFill>
                  <a:schemeClr val="tx1"/>
                </a:solidFill>
                <a:latin typeface="+mn-lt"/>
                <a:ea typeface="+mn-ea"/>
                <a:cs typeface="+mn-cs"/>
              </a:rPr>
              <a:t>在图中由红色点表示。这个点表示用户在该区域内的停留时间超过了一个设定的时间阈值</a:t>
            </a:r>
            <a:r>
              <a:rPr lang="el-GR" altLang="zh-CN" sz="1200" b="0" i="0" u="none" strike="noStrike" kern="1200" baseline="0" dirty="0" smtClean="0">
                <a:solidFill>
                  <a:schemeClr val="tx1"/>
                </a:solidFill>
                <a:latin typeface="+mn-lt"/>
                <a:ea typeface="+mn-ea"/>
                <a:cs typeface="+mn-cs"/>
              </a:rPr>
              <a:t>Δ</a:t>
            </a:r>
            <a:r>
              <a:rPr lang="en-US" altLang="zh-CN" sz="1200" b="0" i="1" u="none" strike="noStrike" kern="1200" baseline="0" dirty="0" smtClean="0">
                <a:solidFill>
                  <a:schemeClr val="tx1"/>
                </a:solidFill>
                <a:latin typeface="+mn-lt"/>
                <a:ea typeface="+mn-ea"/>
                <a:cs typeface="+mn-cs"/>
              </a:rPr>
              <a:t>T</a:t>
            </a:r>
            <a:endParaRPr lang="zh-CN" altLang="en-US" dirty="0"/>
          </a:p>
        </p:txBody>
      </p:sp>
      <p:sp>
        <p:nvSpPr>
          <p:cNvPr id="4" name="灯片编号占位符 3"/>
          <p:cNvSpPr>
            <a:spLocks noGrp="1"/>
          </p:cNvSpPr>
          <p:nvPr>
            <p:ph type="sldNum" sz="quarter" idx="10"/>
          </p:nvPr>
        </p:nvSpPr>
        <p:spPr/>
        <p:txBody>
          <a:bodyPr/>
          <a:lstStyle/>
          <a:p>
            <a:fld id="{0FA145DA-22A1-4C79-B7DA-B1A43A3BAC29}" type="slidenum">
              <a:rPr lang="zh-CN" altLang="en-US" smtClean="0"/>
              <a:t>15</a:t>
            </a:fld>
            <a:endParaRPr lang="zh-CN" altLang="en-US"/>
          </a:p>
        </p:txBody>
      </p:sp>
    </p:spTree>
    <p:extLst>
      <p:ext uri="{BB962C8B-B14F-4D97-AF65-F5344CB8AC3E}">
        <p14:creationId xmlns:p14="http://schemas.microsoft.com/office/powerpoint/2010/main" val="41830201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通过访问点的语义化</a:t>
            </a:r>
            <a:r>
              <a:rPr lang="en-US" altLang="zh-CN" dirty="0" smtClean="0"/>
              <a:t>~</a:t>
            </a:r>
          </a:p>
          <a:p>
            <a:r>
              <a:rPr lang="zh-CN" altLang="en-US" dirty="0" smtClean="0"/>
              <a:t>结合时间信息，生成语义向量</a:t>
            </a:r>
            <a:endParaRPr lang="zh-CN" altLang="en-US" dirty="0"/>
          </a:p>
        </p:txBody>
      </p:sp>
      <p:sp>
        <p:nvSpPr>
          <p:cNvPr id="4" name="灯片编号占位符 3"/>
          <p:cNvSpPr>
            <a:spLocks noGrp="1"/>
          </p:cNvSpPr>
          <p:nvPr>
            <p:ph type="sldNum" sz="quarter" idx="10"/>
          </p:nvPr>
        </p:nvSpPr>
        <p:spPr/>
        <p:txBody>
          <a:bodyPr/>
          <a:lstStyle/>
          <a:p>
            <a:fld id="{0FA145DA-22A1-4C79-B7DA-B1A43A3BAC29}" type="slidenum">
              <a:rPr lang="zh-CN" altLang="en-US" smtClean="0"/>
              <a:t>16</a:t>
            </a:fld>
            <a:endParaRPr lang="zh-CN" altLang="en-US"/>
          </a:p>
        </p:txBody>
      </p:sp>
    </p:spTree>
    <p:extLst>
      <p:ext uri="{BB962C8B-B14F-4D97-AF65-F5344CB8AC3E}">
        <p14:creationId xmlns:p14="http://schemas.microsoft.com/office/powerpoint/2010/main" val="37185807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这是简单描述对数据的结构化</a:t>
            </a:r>
            <a:r>
              <a:rPr lang="en-US" altLang="zh-CN" dirty="0" smtClean="0"/>
              <a:t>----</a:t>
            </a:r>
            <a:r>
              <a:rPr lang="zh-CN" altLang="en-US" dirty="0" smtClean="0"/>
              <a:t>数据立方体的构建</a:t>
            </a:r>
            <a:endParaRPr lang="en-US" altLang="zh-CN" dirty="0" smtClean="0"/>
          </a:p>
          <a:p>
            <a:r>
              <a:rPr lang="zh-CN" altLang="en-US" sz="1200" b="0" i="0" u="none" strike="noStrike" kern="1200" baseline="0" dirty="0" smtClean="0">
                <a:solidFill>
                  <a:schemeClr val="tx1"/>
                </a:solidFill>
                <a:latin typeface="+mn-lt"/>
                <a:ea typeface="+mn-ea"/>
                <a:cs typeface="+mn-cs"/>
              </a:rPr>
              <a:t>在此抽象表示结构中，其中第一维表示用户维度</a:t>
            </a:r>
            <a:endParaRPr lang="en-US" altLang="zh-CN" sz="1200" b="0" i="0" u="none" strike="noStrike" kern="1200" baseline="0" dirty="0" smtClean="0">
              <a:solidFill>
                <a:schemeClr val="tx1"/>
              </a:solidFill>
              <a:latin typeface="+mn-lt"/>
              <a:ea typeface="+mn-ea"/>
              <a:cs typeface="+mn-cs"/>
            </a:endParaRPr>
          </a:p>
          <a:p>
            <a:r>
              <a:rPr lang="zh-CN" altLang="en-US" sz="1200" b="0" i="0" u="none" strike="noStrike" kern="1200" baseline="0" dirty="0" smtClean="0">
                <a:solidFill>
                  <a:schemeClr val="tx1"/>
                </a:solidFill>
                <a:latin typeface="+mn-lt"/>
                <a:ea typeface="+mn-ea"/>
                <a:cs typeface="+mn-cs"/>
              </a:rPr>
              <a:t>第二维的每一行表示用户在当前日期内所有的轨迹集合</a:t>
            </a:r>
            <a:endParaRPr lang="en-US" altLang="zh-CN" sz="1200" b="0" i="0" u="none" strike="noStrike" kern="1200" baseline="0" dirty="0" smtClean="0">
              <a:solidFill>
                <a:schemeClr val="tx1"/>
              </a:solidFill>
              <a:latin typeface="+mn-lt"/>
              <a:ea typeface="+mn-ea"/>
              <a:cs typeface="+mn-cs"/>
            </a:endParaRPr>
          </a:p>
          <a:p>
            <a:r>
              <a:rPr lang="zh-CN" altLang="en-US" sz="1200" b="0" i="0" u="none" strike="noStrike" kern="1200" baseline="0" dirty="0" smtClean="0">
                <a:solidFill>
                  <a:schemeClr val="tx1"/>
                </a:solidFill>
                <a:latin typeface="+mn-lt"/>
                <a:ea typeface="+mn-ea"/>
                <a:cs typeface="+mn-cs"/>
              </a:rPr>
              <a:t>第三维中的每一列表示用户在当前日期内，按照时间分割后的时间片中所有的访问点集合，最后得到的结果中</a:t>
            </a:r>
            <a:r>
              <a:rPr lang="en-US" altLang="zh-CN" sz="1200" b="0" i="1" u="none" strike="noStrike" kern="1200" baseline="0" dirty="0" err="1" smtClean="0">
                <a:solidFill>
                  <a:schemeClr val="tx1"/>
                </a:solidFill>
                <a:latin typeface="+mn-lt"/>
                <a:ea typeface="+mn-ea"/>
                <a:cs typeface="+mn-cs"/>
              </a:rPr>
              <a:t>Gtrai</a:t>
            </a:r>
            <a:r>
              <a:rPr lang="en-US" altLang="zh-CN" sz="1200" b="0" i="1" u="none" strike="noStrike" kern="1200" baseline="0" dirty="0" smtClean="0">
                <a:solidFill>
                  <a:schemeClr val="tx1"/>
                </a:solidFill>
                <a:latin typeface="+mn-lt"/>
                <a:ea typeface="+mn-ea"/>
                <a:cs typeface="+mn-cs"/>
              </a:rPr>
              <a:t> </a:t>
            </a:r>
            <a:r>
              <a:rPr lang="zh-CN" altLang="en-US" sz="1200" b="0" i="0" u="none" strike="noStrike" kern="1200" baseline="0" dirty="0" smtClean="0">
                <a:solidFill>
                  <a:schemeClr val="tx1"/>
                </a:solidFill>
                <a:latin typeface="+mn-lt"/>
                <a:ea typeface="+mn-ea"/>
                <a:cs typeface="+mn-cs"/>
              </a:rPr>
              <a:t>表示用户</a:t>
            </a:r>
            <a:r>
              <a:rPr lang="en-US" altLang="zh-CN" sz="1200" b="0" i="1" u="none" strike="noStrike" kern="1200" baseline="0" dirty="0" err="1" smtClean="0">
                <a:solidFill>
                  <a:schemeClr val="tx1"/>
                </a:solidFill>
                <a:latin typeface="+mn-lt"/>
                <a:ea typeface="+mn-ea"/>
                <a:cs typeface="+mn-cs"/>
              </a:rPr>
              <a:t>Ui</a:t>
            </a:r>
            <a:r>
              <a:rPr lang="zh-CN" altLang="en-US" sz="1200" b="0" i="0" u="none" strike="noStrike" kern="1200" baseline="0" dirty="0" smtClean="0">
                <a:solidFill>
                  <a:schemeClr val="tx1"/>
                </a:solidFill>
                <a:latin typeface="+mn-lt"/>
                <a:ea typeface="+mn-ea"/>
                <a:cs typeface="+mn-cs"/>
              </a:rPr>
              <a:t>所有的轨迹集合。</a:t>
            </a:r>
            <a:endParaRPr lang="zh-CN" altLang="en-US" dirty="0"/>
          </a:p>
        </p:txBody>
      </p:sp>
      <p:sp>
        <p:nvSpPr>
          <p:cNvPr id="4" name="灯片编号占位符 3"/>
          <p:cNvSpPr>
            <a:spLocks noGrp="1"/>
          </p:cNvSpPr>
          <p:nvPr>
            <p:ph type="sldNum" sz="quarter" idx="10"/>
          </p:nvPr>
        </p:nvSpPr>
        <p:spPr/>
        <p:txBody>
          <a:bodyPr/>
          <a:lstStyle/>
          <a:p>
            <a:fld id="{0FA145DA-22A1-4C79-B7DA-B1A43A3BAC29}" type="slidenum">
              <a:rPr lang="zh-CN" altLang="en-US" smtClean="0"/>
              <a:t>17</a:t>
            </a:fld>
            <a:endParaRPr lang="zh-CN" altLang="en-US"/>
          </a:p>
        </p:txBody>
      </p:sp>
    </p:spTree>
    <p:extLst>
      <p:ext uri="{BB962C8B-B14F-4D97-AF65-F5344CB8AC3E}">
        <p14:creationId xmlns:p14="http://schemas.microsoft.com/office/powerpoint/2010/main" val="42573805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求解两模板匹配时累计距离最小所对应的规整函数</a:t>
            </a:r>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把短的序列线性放大到和长序列一样的长度再比较，或者把长的线性缩短到和短序列一样的长度再比较。但是这样的计算没有考虑到语音中各个段在不同情况下的持续时间会产生或长或短的变化，因此识别效果不可能最佳。</a:t>
            </a:r>
            <a:endParaRPr lang="zh-CN" altLang="en-US" dirty="0"/>
          </a:p>
        </p:txBody>
      </p:sp>
      <p:sp>
        <p:nvSpPr>
          <p:cNvPr id="4" name="灯片编号占位符 3"/>
          <p:cNvSpPr>
            <a:spLocks noGrp="1"/>
          </p:cNvSpPr>
          <p:nvPr>
            <p:ph type="sldNum" sz="quarter" idx="10"/>
          </p:nvPr>
        </p:nvSpPr>
        <p:spPr/>
        <p:txBody>
          <a:bodyPr/>
          <a:lstStyle/>
          <a:p>
            <a:fld id="{0FA145DA-22A1-4C79-B7DA-B1A43A3BAC29}" type="slidenum">
              <a:rPr lang="zh-CN" altLang="en-US" smtClean="0"/>
              <a:t>18</a:t>
            </a:fld>
            <a:endParaRPr lang="zh-CN" altLang="en-US"/>
          </a:p>
        </p:txBody>
      </p:sp>
    </p:spTree>
    <p:extLst>
      <p:ext uri="{BB962C8B-B14F-4D97-AF65-F5344CB8AC3E}">
        <p14:creationId xmlns:p14="http://schemas.microsoft.com/office/powerpoint/2010/main" val="36168492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1.</a:t>
            </a:r>
            <a:r>
              <a:rPr lang="zh-CN" altLang="en-US" dirty="0" smtClean="0"/>
              <a:t>文本深度表示模型</a:t>
            </a:r>
            <a:r>
              <a:rPr lang="en-US" altLang="zh-CN" dirty="0" smtClean="0"/>
              <a:t>Word2Vec</a:t>
            </a:r>
            <a:r>
              <a:rPr lang="zh-CN" altLang="en-US" dirty="0" smtClean="0"/>
              <a:t>或者</a:t>
            </a:r>
            <a:r>
              <a:rPr lang="en-US" altLang="zh-CN" dirty="0" smtClean="0"/>
              <a:t>LDA</a:t>
            </a:r>
            <a:r>
              <a:rPr lang="zh-CN" altLang="en-US" dirty="0" smtClean="0"/>
              <a:t>要求海量的文本，我们这实验中是无法提供海量的训练集文本，</a:t>
            </a: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t>2.</a:t>
            </a:r>
            <a:r>
              <a:rPr lang="zh-CN" altLang="en-US" dirty="0" smtClean="0"/>
              <a:t>传统的余弦聚类，编辑距离又无法更加准确计算出关系强度结果</a:t>
            </a:r>
            <a:endParaRPr lang="en-US" altLang="zh-CN" dirty="0" smtClean="0"/>
          </a:p>
          <a:p>
            <a:r>
              <a:rPr lang="en-US" altLang="zh-CN" dirty="0" smtClean="0"/>
              <a:t>3.</a:t>
            </a:r>
            <a:r>
              <a:rPr lang="zh-CN" altLang="en-US" dirty="0" smtClean="0"/>
              <a:t>因此我们借助</a:t>
            </a:r>
            <a:r>
              <a:rPr lang="en-US" altLang="zh-CN" dirty="0" smtClean="0"/>
              <a:t>hash</a:t>
            </a:r>
            <a:r>
              <a:rPr lang="zh-CN" altLang="en-US" dirty="0" smtClean="0"/>
              <a:t>的思想，将用户语义轨迹向量进行</a:t>
            </a:r>
            <a:r>
              <a:rPr lang="en-US" altLang="zh-CN" dirty="0" smtClean="0"/>
              <a:t>hash</a:t>
            </a:r>
            <a:r>
              <a:rPr lang="zh-CN" altLang="en-US" dirty="0" smtClean="0"/>
              <a:t>降维在取一致性</a:t>
            </a:r>
            <a:endParaRPr lang="en-US" altLang="zh-CN" dirty="0" smtClean="0"/>
          </a:p>
        </p:txBody>
      </p:sp>
      <p:sp>
        <p:nvSpPr>
          <p:cNvPr id="4" name="灯片编号占位符 3"/>
          <p:cNvSpPr>
            <a:spLocks noGrp="1"/>
          </p:cNvSpPr>
          <p:nvPr>
            <p:ph type="sldNum" sz="quarter" idx="10"/>
          </p:nvPr>
        </p:nvSpPr>
        <p:spPr/>
        <p:txBody>
          <a:bodyPr/>
          <a:lstStyle/>
          <a:p>
            <a:fld id="{0FA145DA-22A1-4C79-B7DA-B1A43A3BAC29}" type="slidenum">
              <a:rPr lang="zh-CN" altLang="en-US" smtClean="0"/>
              <a:t>19</a:t>
            </a:fld>
            <a:endParaRPr lang="zh-CN" altLang="en-US"/>
          </a:p>
        </p:txBody>
      </p:sp>
    </p:spTree>
    <p:extLst>
      <p:ext uri="{BB962C8B-B14F-4D97-AF65-F5344CB8AC3E}">
        <p14:creationId xmlns:p14="http://schemas.microsoft.com/office/powerpoint/2010/main" val="1232994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因为考虑到不同支持度的用户运动模式的权重（贡献值）是不一样的（举例）因此采用上述算法来给权重结果进行加权处理。</a:t>
            </a:r>
            <a:endParaRPr lang="zh-CN" altLang="en-US" dirty="0"/>
          </a:p>
        </p:txBody>
      </p:sp>
      <p:sp>
        <p:nvSpPr>
          <p:cNvPr id="4" name="灯片编号占位符 3"/>
          <p:cNvSpPr>
            <a:spLocks noGrp="1"/>
          </p:cNvSpPr>
          <p:nvPr>
            <p:ph type="sldNum" sz="quarter" idx="10"/>
          </p:nvPr>
        </p:nvSpPr>
        <p:spPr/>
        <p:txBody>
          <a:bodyPr/>
          <a:lstStyle/>
          <a:p>
            <a:fld id="{0FA145DA-22A1-4C79-B7DA-B1A43A3BAC29}" type="slidenum">
              <a:rPr lang="zh-CN" altLang="en-US" smtClean="0"/>
              <a:t>20</a:t>
            </a:fld>
            <a:endParaRPr lang="zh-CN" altLang="en-US"/>
          </a:p>
        </p:txBody>
      </p:sp>
    </p:spTree>
    <p:extLst>
      <p:ext uri="{BB962C8B-B14F-4D97-AF65-F5344CB8AC3E}">
        <p14:creationId xmlns:p14="http://schemas.microsoft.com/office/powerpoint/2010/main" val="34487068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FA145DA-22A1-4C79-B7DA-B1A43A3BAC29}" type="slidenum">
              <a:rPr lang="zh-CN" altLang="en-US" smtClean="0"/>
              <a:t>2</a:t>
            </a:fld>
            <a:endParaRPr lang="zh-CN" altLang="en-US"/>
          </a:p>
        </p:txBody>
      </p:sp>
    </p:spTree>
    <p:extLst>
      <p:ext uri="{BB962C8B-B14F-4D97-AF65-F5344CB8AC3E}">
        <p14:creationId xmlns:p14="http://schemas.microsoft.com/office/powerpoint/2010/main" val="11268737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baseline="0" dirty="0" smtClean="0">
                <a:solidFill>
                  <a:schemeClr val="tx1"/>
                </a:solidFill>
                <a:latin typeface="+mn-lt"/>
                <a:ea typeface="+mn-ea"/>
                <a:cs typeface="+mn-cs"/>
              </a:rPr>
              <a:t>1.</a:t>
            </a:r>
            <a:r>
              <a:rPr lang="zh-CN" altLang="en-US" sz="1200" b="0" i="0" u="none" strike="noStrike" kern="1200" baseline="0" dirty="0" smtClean="0">
                <a:solidFill>
                  <a:schemeClr val="tx1"/>
                </a:solidFill>
                <a:latin typeface="+mn-lt"/>
                <a:ea typeface="+mn-ea"/>
                <a:cs typeface="+mn-cs"/>
              </a:rPr>
              <a:t>在日常生活中</a:t>
            </a:r>
            <a:r>
              <a:rPr lang="en-US" altLang="zh-CN" sz="1200" b="0" i="0" u="none" strike="noStrike" kern="1200" baseline="0" dirty="0" smtClean="0">
                <a:solidFill>
                  <a:schemeClr val="tx1"/>
                </a:solidFill>
                <a:latin typeface="+mn-lt"/>
                <a:ea typeface="+mn-ea"/>
                <a:cs typeface="+mn-cs"/>
              </a:rPr>
              <a:t>WiFi </a:t>
            </a:r>
            <a:r>
              <a:rPr lang="zh-CN" altLang="en-US" sz="1200" b="0" i="0" u="none" strike="noStrike" kern="1200" baseline="0" dirty="0" smtClean="0">
                <a:solidFill>
                  <a:schemeClr val="tx1"/>
                </a:solidFill>
                <a:latin typeface="+mn-lt"/>
                <a:ea typeface="+mn-ea"/>
                <a:cs typeface="+mn-cs"/>
              </a:rPr>
              <a:t>的感知距离因为受到发射器功率以及周围环境的影响，导致正常</a:t>
            </a:r>
            <a:r>
              <a:rPr lang="en-US" altLang="zh-CN" sz="1200" b="0" i="0" u="none" strike="noStrike" kern="1200" baseline="0" dirty="0" smtClean="0">
                <a:solidFill>
                  <a:schemeClr val="tx1"/>
                </a:solidFill>
                <a:latin typeface="+mn-lt"/>
                <a:ea typeface="+mn-ea"/>
                <a:cs typeface="+mn-cs"/>
              </a:rPr>
              <a:t>WiFi </a:t>
            </a:r>
            <a:r>
              <a:rPr lang="zh-CN" altLang="en-US" sz="1200" b="0" i="0" u="none" strike="noStrike" kern="1200" baseline="0" dirty="0" smtClean="0">
                <a:solidFill>
                  <a:schemeClr val="tx1"/>
                </a:solidFill>
                <a:latin typeface="+mn-lt"/>
                <a:ea typeface="+mn-ea"/>
                <a:cs typeface="+mn-cs"/>
              </a:rPr>
              <a:t>的覆盖范围大约在</a:t>
            </a:r>
            <a:r>
              <a:rPr lang="en-US" altLang="zh-CN" sz="1200" b="0" i="0" u="none" strike="noStrike" kern="1200" baseline="0" dirty="0" smtClean="0">
                <a:solidFill>
                  <a:schemeClr val="tx1"/>
                </a:solidFill>
                <a:latin typeface="+mn-lt"/>
                <a:ea typeface="+mn-ea"/>
                <a:cs typeface="+mn-cs"/>
              </a:rPr>
              <a:t>20 </a:t>
            </a:r>
            <a:r>
              <a:rPr lang="zh-CN" altLang="en-US" sz="1200" b="0" i="0" u="none" strike="noStrike" kern="1200" baseline="0" dirty="0" smtClean="0">
                <a:solidFill>
                  <a:schemeClr val="tx1"/>
                </a:solidFill>
                <a:latin typeface="+mn-lt"/>
                <a:ea typeface="+mn-ea"/>
                <a:cs typeface="+mn-cs"/>
              </a:rPr>
              <a:t>米左右。</a:t>
            </a:r>
            <a:endParaRPr lang="en-US" altLang="zh-CN" sz="1200" b="0" i="0" u="none" strike="noStrike" kern="1200" baseline="0" dirty="0" smtClean="0">
              <a:solidFill>
                <a:schemeClr val="tx1"/>
              </a:solidFill>
              <a:latin typeface="+mn-lt"/>
              <a:ea typeface="+mn-ea"/>
              <a:cs typeface="+mn-cs"/>
            </a:endParaRPr>
          </a:p>
          <a:p>
            <a:r>
              <a:rPr lang="en-US" altLang="zh-CN" sz="1200" b="0" i="0" u="none" strike="noStrike" kern="1200" baseline="0" dirty="0" smtClean="0">
                <a:solidFill>
                  <a:schemeClr val="tx1"/>
                </a:solidFill>
                <a:latin typeface="+mn-lt"/>
                <a:ea typeface="+mn-ea"/>
                <a:cs typeface="+mn-cs"/>
              </a:rPr>
              <a:t>2.</a:t>
            </a:r>
            <a:r>
              <a:rPr lang="zh-CN" altLang="en-US" sz="1200" b="0" i="0" u="none" strike="noStrike" kern="1200" baseline="0" dirty="0" smtClean="0">
                <a:solidFill>
                  <a:schemeClr val="tx1"/>
                </a:solidFill>
                <a:latin typeface="+mn-lt"/>
                <a:ea typeface="+mn-ea"/>
                <a:cs typeface="+mn-cs"/>
              </a:rPr>
              <a:t>将</a:t>
            </a:r>
            <a:r>
              <a:rPr lang="en-US" altLang="zh-CN" sz="1200" b="0" i="0" u="none" strike="noStrike" kern="1200" baseline="0" dirty="0" err="1" smtClean="0">
                <a:solidFill>
                  <a:schemeClr val="tx1"/>
                </a:solidFill>
                <a:latin typeface="+mn-lt"/>
                <a:ea typeface="+mn-ea"/>
                <a:cs typeface="+mn-cs"/>
              </a:rPr>
              <a:t>wifi</a:t>
            </a:r>
            <a:r>
              <a:rPr lang="zh-CN" altLang="en-US" sz="1200" b="0" i="0" u="none" strike="noStrike" kern="1200" baseline="0" dirty="0" smtClean="0">
                <a:solidFill>
                  <a:schemeClr val="tx1"/>
                </a:solidFill>
                <a:latin typeface="+mn-lt"/>
                <a:ea typeface="+mn-ea"/>
                <a:cs typeface="+mn-cs"/>
              </a:rPr>
              <a:t>上下文感知数据还原为当前时刻感知环境信息，通过对环境信息的计算得到结果。</a:t>
            </a:r>
            <a:endParaRPr lang="zh-CN" altLang="en-US" dirty="0"/>
          </a:p>
        </p:txBody>
      </p:sp>
      <p:sp>
        <p:nvSpPr>
          <p:cNvPr id="4" name="灯片编号占位符 3"/>
          <p:cNvSpPr>
            <a:spLocks noGrp="1"/>
          </p:cNvSpPr>
          <p:nvPr>
            <p:ph type="sldNum" sz="quarter" idx="10"/>
          </p:nvPr>
        </p:nvSpPr>
        <p:spPr/>
        <p:txBody>
          <a:bodyPr/>
          <a:lstStyle/>
          <a:p>
            <a:fld id="{0FA145DA-22A1-4C79-B7DA-B1A43A3BAC29}" type="slidenum">
              <a:rPr lang="zh-CN" altLang="en-US" smtClean="0"/>
              <a:t>21</a:t>
            </a:fld>
            <a:endParaRPr lang="zh-CN" altLang="en-US"/>
          </a:p>
        </p:txBody>
      </p:sp>
    </p:spTree>
    <p:extLst>
      <p:ext uri="{BB962C8B-B14F-4D97-AF65-F5344CB8AC3E}">
        <p14:creationId xmlns:p14="http://schemas.microsoft.com/office/powerpoint/2010/main" val="9603198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u="none" strike="noStrike" kern="1200" baseline="0" dirty="0" smtClean="0">
                <a:solidFill>
                  <a:schemeClr val="tx1"/>
                </a:solidFill>
                <a:latin typeface="+mn-lt"/>
                <a:ea typeface="+mn-ea"/>
                <a:cs typeface="+mn-cs"/>
              </a:rPr>
              <a:t>在日常生活中蓝牙的感知距离因为受到发射器功率以及周围环境的影响，导致正常蓝牙的覆盖范围大约在</a:t>
            </a:r>
            <a:r>
              <a:rPr lang="en-US" altLang="zh-CN" sz="1200" b="0" i="0" u="none" strike="noStrike" kern="1200" baseline="0" dirty="0" smtClean="0">
                <a:solidFill>
                  <a:schemeClr val="tx1"/>
                </a:solidFill>
                <a:latin typeface="+mn-lt"/>
                <a:ea typeface="+mn-ea"/>
                <a:cs typeface="+mn-cs"/>
              </a:rPr>
              <a:t>10 </a:t>
            </a:r>
            <a:r>
              <a:rPr lang="zh-CN" altLang="en-US" sz="1200" b="0" i="0" u="none" strike="noStrike" kern="1200" baseline="0" dirty="0" smtClean="0">
                <a:solidFill>
                  <a:schemeClr val="tx1"/>
                </a:solidFill>
                <a:latin typeface="+mn-lt"/>
                <a:ea typeface="+mn-ea"/>
                <a:cs typeface="+mn-cs"/>
              </a:rPr>
              <a:t>米左右。</a:t>
            </a:r>
            <a:endParaRPr lang="zh-CN" altLang="en-US" dirty="0"/>
          </a:p>
        </p:txBody>
      </p:sp>
      <p:sp>
        <p:nvSpPr>
          <p:cNvPr id="4" name="灯片编号占位符 3"/>
          <p:cNvSpPr>
            <a:spLocks noGrp="1"/>
          </p:cNvSpPr>
          <p:nvPr>
            <p:ph type="sldNum" sz="quarter" idx="10"/>
          </p:nvPr>
        </p:nvSpPr>
        <p:spPr/>
        <p:txBody>
          <a:bodyPr/>
          <a:lstStyle/>
          <a:p>
            <a:fld id="{0FA145DA-22A1-4C79-B7DA-B1A43A3BAC29}" type="slidenum">
              <a:rPr lang="zh-CN" altLang="en-US" smtClean="0"/>
              <a:t>22</a:t>
            </a:fld>
            <a:endParaRPr lang="zh-CN" altLang="en-US"/>
          </a:p>
        </p:txBody>
      </p:sp>
    </p:spTree>
    <p:extLst>
      <p:ext uri="{BB962C8B-B14F-4D97-AF65-F5344CB8AC3E}">
        <p14:creationId xmlns:p14="http://schemas.microsoft.com/office/powerpoint/2010/main" val="100794942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FA145DA-22A1-4C79-B7DA-B1A43A3BAC29}" type="slidenum">
              <a:rPr lang="zh-CN" altLang="en-US" smtClean="0"/>
              <a:t>23</a:t>
            </a:fld>
            <a:endParaRPr lang="zh-CN" altLang="en-US"/>
          </a:p>
        </p:txBody>
      </p:sp>
    </p:spTree>
    <p:extLst>
      <p:ext uri="{BB962C8B-B14F-4D97-AF65-F5344CB8AC3E}">
        <p14:creationId xmlns:p14="http://schemas.microsoft.com/office/powerpoint/2010/main" val="21368526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左边是用户的调查关系强度表</a:t>
            </a:r>
            <a:endParaRPr lang="zh-CN" altLang="en-US" dirty="0"/>
          </a:p>
        </p:txBody>
      </p:sp>
      <p:sp>
        <p:nvSpPr>
          <p:cNvPr id="4" name="灯片编号占位符 3"/>
          <p:cNvSpPr>
            <a:spLocks noGrp="1"/>
          </p:cNvSpPr>
          <p:nvPr>
            <p:ph type="sldNum" sz="quarter" idx="10"/>
          </p:nvPr>
        </p:nvSpPr>
        <p:spPr/>
        <p:txBody>
          <a:bodyPr/>
          <a:lstStyle/>
          <a:p>
            <a:fld id="{0FA145DA-22A1-4C79-B7DA-B1A43A3BAC29}" type="slidenum">
              <a:rPr lang="zh-CN" altLang="en-US" smtClean="0"/>
              <a:t>24</a:t>
            </a:fld>
            <a:endParaRPr lang="zh-CN" altLang="en-US"/>
          </a:p>
        </p:txBody>
      </p:sp>
    </p:spTree>
    <p:extLst>
      <p:ext uri="{BB962C8B-B14F-4D97-AF65-F5344CB8AC3E}">
        <p14:creationId xmlns:p14="http://schemas.microsoft.com/office/powerpoint/2010/main" val="159761964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u="none" strike="noStrike" kern="1200" baseline="0" dirty="0" smtClean="0">
                <a:solidFill>
                  <a:schemeClr val="tx1"/>
                </a:solidFill>
                <a:latin typeface="+mj-lt"/>
                <a:ea typeface="+mn-ea"/>
                <a:cs typeface="+mn-cs"/>
              </a:rPr>
              <a:t>传统的最长公共子串的序列相似计算方法在本研究中因受限于用户问卷关系序列的长度影响，导致计算结果依赖于用户的初始化关系强度序列长度</a:t>
            </a:r>
            <a:endParaRPr lang="en-US" altLang="zh-CN" sz="1200" b="0" i="0" u="none" strike="noStrike" kern="1200" baseline="0" dirty="0" smtClean="0">
              <a:solidFill>
                <a:schemeClr val="tx1"/>
              </a:solidFill>
              <a:latin typeface="+mj-lt"/>
              <a:ea typeface="+mn-ea"/>
              <a:cs typeface="+mn-cs"/>
            </a:endParaRPr>
          </a:p>
          <a:p>
            <a:pPr algn="l"/>
            <a:r>
              <a:rPr lang="zh-CN" altLang="en-US" sz="1200" b="0" i="0" u="none" strike="noStrike" baseline="0" dirty="0" smtClean="0">
                <a:latin typeface="+mj-lt"/>
              </a:rPr>
              <a:t>。我们采用基于序列熵的计算序列</a:t>
            </a:r>
            <a:r>
              <a:rPr lang="en-US" altLang="zh-CN" sz="1200" b="0" i="1" u="none" strike="noStrike" baseline="0" dirty="0" err="1" smtClean="0">
                <a:latin typeface="+mj-lt"/>
              </a:rPr>
              <a:t>rsq</a:t>
            </a:r>
            <a:r>
              <a:rPr lang="en-US" altLang="zh-CN" sz="800" b="0" i="1" u="none" strike="noStrike" baseline="0" dirty="0" err="1" smtClean="0">
                <a:latin typeface="+mj-lt"/>
              </a:rPr>
              <a:t>t</a:t>
            </a:r>
            <a:r>
              <a:rPr lang="en-US" altLang="zh-CN" sz="800" b="0" i="1" u="none" strike="noStrike" baseline="0" dirty="0" smtClean="0">
                <a:latin typeface="+mj-lt"/>
              </a:rPr>
              <a:t> </a:t>
            </a:r>
            <a:r>
              <a:rPr lang="zh-CN" altLang="en-US" sz="1200" b="0" i="0" u="none" strike="noStrike" baseline="0" dirty="0" smtClean="0">
                <a:latin typeface="+mj-lt"/>
              </a:rPr>
              <a:t>和序列</a:t>
            </a:r>
            <a:r>
              <a:rPr lang="en-US" altLang="zh-CN" sz="1200" b="0" i="1" u="none" strike="noStrike" baseline="0" dirty="0" err="1" smtClean="0">
                <a:latin typeface="+mj-lt"/>
              </a:rPr>
              <a:t>rsq</a:t>
            </a:r>
            <a:r>
              <a:rPr lang="en-US" altLang="zh-CN" sz="800" b="0" i="1" u="none" strike="noStrike" baseline="0" dirty="0" err="1" smtClean="0">
                <a:latin typeface="+mj-lt"/>
              </a:rPr>
              <a:t>m</a:t>
            </a:r>
            <a:r>
              <a:rPr lang="en-US" altLang="zh-CN" sz="800" b="0" i="1" u="none" strike="noStrike" baseline="0" dirty="0" smtClean="0">
                <a:latin typeface="+mj-lt"/>
              </a:rPr>
              <a:t> </a:t>
            </a:r>
            <a:r>
              <a:rPr lang="zh-CN" altLang="en-US" sz="1200" b="0" i="0" u="none" strike="noStrike" baseline="0" dirty="0" smtClean="0">
                <a:latin typeface="+mj-lt"/>
              </a:rPr>
              <a:t>的全局一致性度量方法。首先我们求出</a:t>
            </a:r>
            <a:r>
              <a:rPr lang="en-US" altLang="zh-CN" sz="1200" b="0" i="1" u="none" strike="noStrike" baseline="0" dirty="0" err="1" smtClean="0">
                <a:latin typeface="+mj-lt"/>
              </a:rPr>
              <a:t>rsq</a:t>
            </a:r>
            <a:r>
              <a:rPr lang="en-US" altLang="zh-CN" sz="800" b="0" i="1" u="none" strike="noStrike" baseline="0" dirty="0" err="1" smtClean="0">
                <a:latin typeface="+mj-lt"/>
              </a:rPr>
              <a:t>t</a:t>
            </a:r>
            <a:r>
              <a:rPr lang="en-US" altLang="zh-CN" sz="800" b="0" i="1" u="none" strike="noStrike" baseline="0" dirty="0" smtClean="0">
                <a:latin typeface="+mj-lt"/>
              </a:rPr>
              <a:t> </a:t>
            </a:r>
            <a:r>
              <a:rPr lang="zh-CN" altLang="en-US" sz="1200" b="0" i="0" u="none" strike="noStrike" baseline="0" dirty="0" smtClean="0">
                <a:latin typeface="+mj-lt"/>
              </a:rPr>
              <a:t>和</a:t>
            </a:r>
            <a:r>
              <a:rPr lang="en-US" altLang="zh-CN" sz="1200" b="0" i="1" u="none" strike="noStrike" baseline="0" dirty="0" err="1" smtClean="0">
                <a:latin typeface="+mj-lt"/>
              </a:rPr>
              <a:t>rsq</a:t>
            </a:r>
            <a:r>
              <a:rPr lang="en-US" altLang="zh-CN" sz="800" b="0" i="1" u="none" strike="noStrike" baseline="0" dirty="0" err="1" smtClean="0">
                <a:latin typeface="+mj-lt"/>
              </a:rPr>
              <a:t>m</a:t>
            </a:r>
            <a:r>
              <a:rPr lang="en-US" altLang="zh-CN" sz="800" b="0" i="1" u="none" strike="noStrike" baseline="0" dirty="0" smtClean="0">
                <a:latin typeface="+mj-lt"/>
              </a:rPr>
              <a:t> </a:t>
            </a:r>
            <a:r>
              <a:rPr lang="zh-CN" altLang="en-US" sz="1200" b="0" i="0" u="none" strike="noStrike" baseline="0" dirty="0" smtClean="0">
                <a:latin typeface="+mj-lt"/>
              </a:rPr>
              <a:t>的最长公共子串</a:t>
            </a:r>
            <a:r>
              <a:rPr lang="en-US" altLang="zh-CN" sz="1200" b="0" i="1" u="none" strike="noStrike" baseline="0" dirty="0" smtClean="0">
                <a:latin typeface="+mj-lt"/>
              </a:rPr>
              <a:t>LCS </a:t>
            </a:r>
            <a:r>
              <a:rPr lang="en-US" altLang="zh-CN" sz="1200" b="0" i="0" u="none" strike="noStrike" baseline="0" dirty="0" smtClean="0">
                <a:latin typeface="+mj-lt"/>
              </a:rPr>
              <a:t>(</a:t>
            </a:r>
            <a:r>
              <a:rPr lang="en-US" altLang="zh-CN" sz="1200" b="0" i="1" u="none" strike="noStrike" baseline="0" dirty="0" err="1" smtClean="0">
                <a:latin typeface="+mj-lt"/>
              </a:rPr>
              <a:t>rsq</a:t>
            </a:r>
            <a:r>
              <a:rPr lang="en-US" altLang="zh-CN" sz="800" b="0" i="1" u="none" strike="noStrike" baseline="0" dirty="0" err="1" smtClean="0">
                <a:latin typeface="+mj-lt"/>
              </a:rPr>
              <a:t>t</a:t>
            </a:r>
            <a:r>
              <a:rPr lang="en-US" altLang="zh-CN" sz="1200" b="0" i="0" u="none" strike="noStrike" baseline="0" dirty="0" smtClean="0">
                <a:latin typeface="+mj-lt"/>
              </a:rPr>
              <a:t>, </a:t>
            </a:r>
            <a:r>
              <a:rPr lang="en-US" altLang="zh-CN" sz="1200" b="0" i="1" u="none" strike="noStrike" baseline="0" dirty="0" err="1" smtClean="0">
                <a:latin typeface="+mj-lt"/>
              </a:rPr>
              <a:t>rsq</a:t>
            </a:r>
            <a:r>
              <a:rPr lang="en-US" altLang="zh-CN" sz="800" b="0" i="1" u="none" strike="noStrike" baseline="0" dirty="0" err="1" smtClean="0">
                <a:latin typeface="+mj-lt"/>
              </a:rPr>
              <a:t>m</a:t>
            </a:r>
            <a:r>
              <a:rPr lang="en-US" altLang="zh-CN" sz="1200" b="0" i="0" u="none" strike="noStrike" baseline="0" dirty="0" smtClean="0">
                <a:latin typeface="+mj-lt"/>
              </a:rPr>
              <a:t>) = </a:t>
            </a:r>
            <a:r>
              <a:rPr lang="en-US" altLang="zh-CN" sz="1200" b="0" i="1" u="none" strike="noStrike" baseline="0" dirty="0" smtClean="0">
                <a:latin typeface="+mj-lt"/>
              </a:rPr>
              <a:t>s</a:t>
            </a:r>
            <a:r>
              <a:rPr lang="en-US" altLang="zh-CN" sz="800" b="0" i="0" u="none" strike="noStrike" baseline="0" dirty="0" smtClean="0">
                <a:latin typeface="+mj-lt"/>
              </a:rPr>
              <a:t>1</a:t>
            </a:r>
            <a:r>
              <a:rPr lang="en-US" altLang="zh-CN" sz="1200" b="0" i="1" u="none" strike="noStrike" baseline="0" dirty="0" smtClean="0">
                <a:latin typeface="+mj-lt"/>
              </a:rPr>
              <a:t>s</a:t>
            </a:r>
            <a:r>
              <a:rPr lang="en-US" altLang="zh-CN" sz="800" b="0" i="0" u="none" strike="noStrike" baseline="0" dirty="0" smtClean="0">
                <a:latin typeface="+mj-lt"/>
              </a:rPr>
              <a:t>2 </a:t>
            </a:r>
            <a:r>
              <a:rPr lang="en-US" altLang="zh-CN" sz="1200" b="0" i="0" u="none" strike="noStrike" baseline="0" dirty="0" smtClean="0">
                <a:latin typeface="+mj-lt"/>
              </a:rPr>
              <a:t>· · · </a:t>
            </a:r>
            <a:r>
              <a:rPr lang="en-US" altLang="zh-CN" sz="1200" b="0" i="1" u="none" strike="noStrike" baseline="0" dirty="0" err="1" smtClean="0">
                <a:latin typeface="+mj-lt"/>
              </a:rPr>
              <a:t>s</a:t>
            </a:r>
            <a:r>
              <a:rPr lang="en-US" altLang="zh-CN" sz="800" b="0" i="1" u="none" strike="noStrike" baseline="0" dirty="0" err="1" smtClean="0">
                <a:latin typeface="+mj-lt"/>
              </a:rPr>
              <a:t>n</a:t>
            </a:r>
            <a:r>
              <a:rPr lang="zh-CN" altLang="en-US" sz="1200" b="0" i="0" u="none" strike="noStrike" baseline="0" dirty="0" smtClean="0">
                <a:latin typeface="+mj-lt"/>
              </a:rPr>
              <a:t>，假设</a:t>
            </a:r>
            <a:r>
              <a:rPr lang="en-US" altLang="zh-CN" sz="1200" b="0" i="1" u="none" strike="noStrike" baseline="0" dirty="0" err="1" smtClean="0">
                <a:latin typeface="+mj-lt"/>
              </a:rPr>
              <a:t>s</a:t>
            </a:r>
            <a:r>
              <a:rPr lang="en-US" altLang="zh-CN" sz="800" b="0" i="1" u="none" strike="noStrike" baseline="0" dirty="0" err="1" smtClean="0">
                <a:latin typeface="+mj-lt"/>
              </a:rPr>
              <a:t>r</a:t>
            </a:r>
            <a:r>
              <a:rPr lang="en-US" altLang="zh-CN" sz="1200" b="0" i="0" u="none" strike="noStrike" baseline="0" dirty="0" smtClean="0">
                <a:latin typeface="+mj-lt"/>
              </a:rPr>
              <a:t>(1 6 </a:t>
            </a:r>
            <a:r>
              <a:rPr lang="en-US" altLang="zh-CN" sz="1200" b="0" i="1" u="none" strike="noStrike" baseline="0" dirty="0" smtClean="0">
                <a:latin typeface="+mj-lt"/>
              </a:rPr>
              <a:t>r </a:t>
            </a:r>
            <a:r>
              <a:rPr lang="en-US" altLang="zh-CN" sz="1200" b="0" i="0" u="none" strike="noStrike" baseline="0" dirty="0" smtClean="0">
                <a:latin typeface="+mj-lt"/>
              </a:rPr>
              <a:t>6 </a:t>
            </a:r>
            <a:r>
              <a:rPr lang="en-US" altLang="zh-CN" sz="1200" b="0" i="1" u="none" strike="noStrike" baseline="0" dirty="0" smtClean="0">
                <a:latin typeface="+mj-lt"/>
              </a:rPr>
              <a:t>n</a:t>
            </a:r>
            <a:r>
              <a:rPr lang="en-US" altLang="zh-CN" sz="1200" b="0" i="0" u="none" strike="noStrike" baseline="0" dirty="0" smtClean="0">
                <a:latin typeface="+mj-lt"/>
              </a:rPr>
              <a:t>) </a:t>
            </a:r>
            <a:r>
              <a:rPr lang="zh-CN" altLang="en-US" sz="1200" b="0" i="0" u="none" strike="noStrike" baseline="0" dirty="0" smtClean="0">
                <a:latin typeface="+mj-lt"/>
              </a:rPr>
              <a:t>与</a:t>
            </a:r>
            <a:endParaRPr lang="en-US" altLang="zh-CN" sz="1200" b="0" i="0" u="none" strike="noStrike" baseline="0" dirty="0" smtClean="0">
              <a:latin typeface="+mj-lt"/>
            </a:endParaRPr>
          </a:p>
          <a:p>
            <a:pPr algn="l"/>
            <a:r>
              <a:rPr lang="en-US" altLang="zh-CN" sz="1200" b="0" i="1" u="none" strike="noStrike" kern="1200" baseline="0" dirty="0" err="1" smtClean="0">
                <a:solidFill>
                  <a:schemeClr val="tx1"/>
                </a:solidFill>
                <a:latin typeface="+mj-lt"/>
                <a:ea typeface="+mn-ea"/>
                <a:cs typeface="+mn-cs"/>
              </a:rPr>
              <a:t>rsqt</a:t>
            </a:r>
            <a:r>
              <a:rPr lang="en-US" altLang="zh-CN" sz="1200" b="0" i="1" u="none" strike="noStrike" kern="1200" baseline="0" dirty="0" smtClean="0">
                <a:solidFill>
                  <a:schemeClr val="tx1"/>
                </a:solidFill>
                <a:latin typeface="+mj-lt"/>
                <a:ea typeface="+mn-ea"/>
                <a:cs typeface="+mn-cs"/>
              </a:rPr>
              <a:t> </a:t>
            </a:r>
            <a:r>
              <a:rPr lang="zh-CN" altLang="en-US" sz="1200" b="0" i="0" u="none" strike="noStrike" kern="1200" baseline="0" dirty="0" smtClean="0">
                <a:solidFill>
                  <a:schemeClr val="tx1"/>
                </a:solidFill>
                <a:latin typeface="+mj-lt"/>
                <a:ea typeface="+mn-ea"/>
                <a:cs typeface="+mn-cs"/>
              </a:rPr>
              <a:t>和</a:t>
            </a:r>
            <a:r>
              <a:rPr lang="en-US" altLang="zh-CN" sz="1200" b="0" i="1" u="none" strike="noStrike" kern="1200" baseline="0" dirty="0" err="1" smtClean="0">
                <a:solidFill>
                  <a:schemeClr val="tx1"/>
                </a:solidFill>
                <a:latin typeface="+mj-lt"/>
                <a:ea typeface="+mn-ea"/>
                <a:cs typeface="+mn-cs"/>
              </a:rPr>
              <a:t>rsqm</a:t>
            </a:r>
            <a:r>
              <a:rPr lang="en-US" altLang="zh-CN" sz="1200" b="0" i="1" u="none" strike="noStrike" kern="1200" baseline="0" dirty="0" smtClean="0">
                <a:solidFill>
                  <a:schemeClr val="tx1"/>
                </a:solidFill>
                <a:latin typeface="+mj-lt"/>
                <a:ea typeface="+mn-ea"/>
                <a:cs typeface="+mn-cs"/>
              </a:rPr>
              <a:t> </a:t>
            </a:r>
            <a:r>
              <a:rPr lang="zh-CN" altLang="en-US" sz="1200" b="0" i="0" u="none" strike="noStrike" kern="1200" baseline="0" dirty="0" smtClean="0">
                <a:solidFill>
                  <a:schemeClr val="tx1"/>
                </a:solidFill>
                <a:latin typeface="+mj-lt"/>
                <a:ea typeface="+mn-ea"/>
                <a:cs typeface="+mn-cs"/>
              </a:rPr>
              <a:t>中对应的用户标识是</a:t>
            </a:r>
            <a:r>
              <a:rPr lang="en-US" altLang="zh-CN" sz="1200" b="0" i="1" u="none" strike="noStrike" kern="1200" baseline="0" dirty="0" err="1" smtClean="0">
                <a:solidFill>
                  <a:schemeClr val="tx1"/>
                </a:solidFill>
                <a:latin typeface="+mj-lt"/>
                <a:ea typeface="+mn-ea"/>
                <a:cs typeface="+mn-cs"/>
              </a:rPr>
              <a:t>rsqtr</a:t>
            </a:r>
            <a:r>
              <a:rPr lang="en-US" altLang="zh-CN" sz="1200" b="0" i="1" u="none" strike="noStrike" kern="1200" baseline="0" dirty="0" smtClean="0">
                <a:solidFill>
                  <a:schemeClr val="tx1"/>
                </a:solidFill>
                <a:latin typeface="+mj-lt"/>
                <a:ea typeface="+mn-ea"/>
                <a:cs typeface="+mn-cs"/>
              </a:rPr>
              <a:t> </a:t>
            </a:r>
            <a:r>
              <a:rPr lang="zh-CN" altLang="en-US" sz="1200" b="0" i="0" u="none" strike="noStrike" kern="1200" baseline="0" dirty="0" smtClean="0">
                <a:solidFill>
                  <a:schemeClr val="tx1"/>
                </a:solidFill>
                <a:latin typeface="+mj-lt"/>
                <a:ea typeface="+mn-ea"/>
                <a:cs typeface="+mn-cs"/>
              </a:rPr>
              <a:t>和</a:t>
            </a:r>
            <a:r>
              <a:rPr lang="en-US" altLang="zh-CN" sz="1200" b="0" i="1" u="none" strike="noStrike" kern="1200" baseline="0" dirty="0" err="1" smtClean="0">
                <a:solidFill>
                  <a:schemeClr val="tx1"/>
                </a:solidFill>
                <a:latin typeface="+mj-lt"/>
                <a:ea typeface="+mn-ea"/>
                <a:cs typeface="+mn-cs"/>
              </a:rPr>
              <a:t>rsqmr</a:t>
            </a:r>
            <a:r>
              <a:rPr lang="zh-CN" altLang="en-US" sz="1200" b="0" i="0" u="none" strike="noStrike" kern="1200" baseline="0" dirty="0" smtClean="0">
                <a:solidFill>
                  <a:schemeClr val="tx1"/>
                </a:solidFill>
                <a:latin typeface="+mj-lt"/>
                <a:ea typeface="+mn-ea"/>
                <a:cs typeface="+mn-cs"/>
              </a:rPr>
              <a:t>，则评价函数</a:t>
            </a:r>
            <a:r>
              <a:rPr lang="en-US" altLang="zh-CN" sz="1200" b="0" i="1" u="none" strike="noStrike" kern="1200" baseline="0" dirty="0" smtClean="0">
                <a:solidFill>
                  <a:schemeClr val="tx1"/>
                </a:solidFill>
                <a:latin typeface="+mj-lt"/>
                <a:ea typeface="+mn-ea"/>
                <a:cs typeface="+mn-cs"/>
              </a:rPr>
              <a:t>F</a:t>
            </a:r>
            <a:r>
              <a:rPr lang="en-US" altLang="zh-CN" sz="1200" b="0" i="0" u="none" strike="noStrike" kern="1200" baseline="0" dirty="0" smtClean="0">
                <a:solidFill>
                  <a:schemeClr val="tx1"/>
                </a:solidFill>
                <a:latin typeface="+mj-lt"/>
                <a:ea typeface="+mn-ea"/>
                <a:cs typeface="+mn-cs"/>
              </a:rPr>
              <a:t>(</a:t>
            </a:r>
            <a:r>
              <a:rPr lang="en-US" altLang="zh-CN" sz="1200" b="0" i="1" u="none" strike="noStrike" kern="1200" baseline="0" dirty="0" err="1" smtClean="0">
                <a:solidFill>
                  <a:schemeClr val="tx1"/>
                </a:solidFill>
                <a:latin typeface="+mj-lt"/>
                <a:ea typeface="+mn-ea"/>
                <a:cs typeface="+mn-cs"/>
              </a:rPr>
              <a:t>rsqt</a:t>
            </a:r>
            <a:r>
              <a:rPr lang="en-US" altLang="zh-CN" sz="1200" b="0" i="0" u="none" strike="noStrike" kern="1200" baseline="0" dirty="0" smtClean="0">
                <a:solidFill>
                  <a:schemeClr val="tx1"/>
                </a:solidFill>
                <a:latin typeface="+mj-lt"/>
                <a:ea typeface="+mn-ea"/>
                <a:cs typeface="+mn-cs"/>
              </a:rPr>
              <a:t>, </a:t>
            </a:r>
            <a:r>
              <a:rPr lang="en-US" altLang="zh-CN" sz="1200" b="0" i="1" u="none" strike="noStrike" kern="1200" baseline="0" dirty="0" err="1" smtClean="0">
                <a:solidFill>
                  <a:schemeClr val="tx1"/>
                </a:solidFill>
                <a:latin typeface="+mj-lt"/>
                <a:ea typeface="+mn-ea"/>
                <a:cs typeface="+mn-cs"/>
              </a:rPr>
              <a:t>rsqm</a:t>
            </a:r>
            <a:r>
              <a:rPr lang="en-US" altLang="zh-CN" sz="1200" b="0" i="0" u="none" strike="noStrike" kern="1200" baseline="0" dirty="0" smtClean="0">
                <a:solidFill>
                  <a:schemeClr val="tx1"/>
                </a:solidFill>
                <a:latin typeface="+mj-lt"/>
                <a:ea typeface="+mn-ea"/>
                <a:cs typeface="+mn-cs"/>
              </a:rPr>
              <a:t>)</a:t>
            </a:r>
            <a:endParaRPr lang="zh-CN" altLang="en-US" dirty="0">
              <a:latin typeface="+mj-lt"/>
            </a:endParaRPr>
          </a:p>
        </p:txBody>
      </p:sp>
      <p:sp>
        <p:nvSpPr>
          <p:cNvPr id="4" name="灯片编号占位符 3"/>
          <p:cNvSpPr>
            <a:spLocks noGrp="1"/>
          </p:cNvSpPr>
          <p:nvPr>
            <p:ph type="sldNum" sz="quarter" idx="10"/>
          </p:nvPr>
        </p:nvSpPr>
        <p:spPr/>
        <p:txBody>
          <a:bodyPr/>
          <a:lstStyle/>
          <a:p>
            <a:fld id="{0FA145DA-22A1-4C79-B7DA-B1A43A3BAC29}" type="slidenum">
              <a:rPr lang="zh-CN" altLang="en-US" smtClean="0"/>
              <a:t>25</a:t>
            </a:fld>
            <a:endParaRPr lang="zh-CN" altLang="en-US"/>
          </a:p>
        </p:txBody>
      </p:sp>
    </p:spTree>
    <p:extLst>
      <p:ext uri="{BB962C8B-B14F-4D97-AF65-F5344CB8AC3E}">
        <p14:creationId xmlns:p14="http://schemas.microsoft.com/office/powerpoint/2010/main" val="27014173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FA145DA-22A1-4C79-B7DA-B1A43A3BAC29}" type="slidenum">
              <a:rPr lang="zh-CN" altLang="en-US" smtClean="0"/>
              <a:t>27</a:t>
            </a:fld>
            <a:endParaRPr lang="zh-CN" altLang="en-US"/>
          </a:p>
        </p:txBody>
      </p:sp>
    </p:spTree>
    <p:extLst>
      <p:ext uri="{BB962C8B-B14F-4D97-AF65-F5344CB8AC3E}">
        <p14:creationId xmlns:p14="http://schemas.microsoft.com/office/powerpoint/2010/main" val="19861416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FA145DA-22A1-4C79-B7DA-B1A43A3BAC29}" type="slidenum">
              <a:rPr lang="zh-CN" altLang="en-US" smtClean="0"/>
              <a:t>28</a:t>
            </a:fld>
            <a:endParaRPr lang="zh-CN" altLang="en-US"/>
          </a:p>
        </p:txBody>
      </p:sp>
    </p:spTree>
    <p:extLst>
      <p:ext uri="{BB962C8B-B14F-4D97-AF65-F5344CB8AC3E}">
        <p14:creationId xmlns:p14="http://schemas.microsoft.com/office/powerpoint/2010/main" val="381982021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FA145DA-22A1-4C79-B7DA-B1A43A3BAC29}" type="slidenum">
              <a:rPr lang="zh-CN" altLang="en-US" smtClean="0"/>
              <a:t>29</a:t>
            </a:fld>
            <a:endParaRPr lang="zh-CN" altLang="en-US"/>
          </a:p>
        </p:txBody>
      </p:sp>
    </p:spTree>
    <p:extLst>
      <p:ext uri="{BB962C8B-B14F-4D97-AF65-F5344CB8AC3E}">
        <p14:creationId xmlns:p14="http://schemas.microsoft.com/office/powerpoint/2010/main" val="115850104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u="none" strike="noStrike" kern="1200" baseline="0" dirty="0" smtClean="0">
                <a:solidFill>
                  <a:schemeClr val="tx1"/>
                </a:solidFill>
                <a:latin typeface="+mn-lt"/>
                <a:ea typeface="+mn-ea"/>
                <a:cs typeface="+mn-cs"/>
              </a:rPr>
              <a:t>可以从图中发现不同的时间粒度下得到的评价函数</a:t>
            </a:r>
            <a:r>
              <a:rPr lang="en-US" altLang="zh-CN" sz="1200" b="0" i="1" u="none" strike="noStrike" kern="1200" baseline="0" dirty="0" smtClean="0">
                <a:solidFill>
                  <a:schemeClr val="tx1"/>
                </a:solidFill>
                <a:latin typeface="+mn-lt"/>
                <a:ea typeface="+mn-ea"/>
                <a:cs typeface="+mn-cs"/>
              </a:rPr>
              <a:t>F </a:t>
            </a:r>
            <a:r>
              <a:rPr lang="zh-CN" altLang="en-US" sz="1200" b="0" i="0" u="none" strike="noStrike" kern="1200" baseline="0" dirty="0" smtClean="0">
                <a:solidFill>
                  <a:schemeClr val="tx1"/>
                </a:solidFill>
                <a:latin typeface="+mn-lt"/>
                <a:ea typeface="+mn-ea"/>
                <a:cs typeface="+mn-cs"/>
              </a:rPr>
              <a:t>值是不同的，当时间粒度等于</a:t>
            </a:r>
            <a:r>
              <a:rPr lang="en-US" altLang="zh-CN" sz="1200" b="0" i="0" u="none" strike="noStrike" kern="1200" baseline="0" dirty="0" smtClean="0">
                <a:solidFill>
                  <a:schemeClr val="tx1"/>
                </a:solidFill>
                <a:latin typeface="+mn-lt"/>
                <a:ea typeface="+mn-ea"/>
                <a:cs typeface="+mn-cs"/>
              </a:rPr>
              <a:t>100 </a:t>
            </a:r>
            <a:r>
              <a:rPr lang="zh-CN" altLang="en-US" sz="1200" b="0" i="0" u="none" strike="noStrike" kern="1200" baseline="0" dirty="0" smtClean="0">
                <a:solidFill>
                  <a:schemeClr val="tx1"/>
                </a:solidFill>
                <a:latin typeface="+mn-lt"/>
                <a:ea typeface="+mn-ea"/>
                <a:cs typeface="+mn-cs"/>
              </a:rPr>
              <a:t>分钟左右的时候达到峰值主要原因可能</a:t>
            </a:r>
            <a:r>
              <a:rPr lang="en-US" altLang="zh-CN" sz="1200" b="0" i="1" u="none" strike="noStrike" kern="1200" baseline="0" dirty="0" smtClean="0">
                <a:solidFill>
                  <a:schemeClr val="tx1"/>
                </a:solidFill>
                <a:latin typeface="+mn-lt"/>
                <a:ea typeface="+mn-ea"/>
                <a:cs typeface="+mn-cs"/>
              </a:rPr>
              <a:t>u</a:t>
            </a:r>
            <a:r>
              <a:rPr lang="en-US" altLang="zh-CN" sz="1200" b="0" i="0" u="none" strike="noStrike" kern="1200" baseline="0" dirty="0" smtClean="0">
                <a:solidFill>
                  <a:schemeClr val="tx1"/>
                </a:solidFill>
                <a:latin typeface="+mn-lt"/>
                <a:ea typeface="+mn-ea"/>
                <a:cs typeface="+mn-cs"/>
              </a:rPr>
              <a:t>10 </a:t>
            </a:r>
            <a:r>
              <a:rPr lang="zh-CN" altLang="en-US" sz="1200" b="0" i="0" u="none" strike="noStrike" kern="1200" baseline="0" dirty="0" smtClean="0">
                <a:solidFill>
                  <a:schemeClr val="tx1"/>
                </a:solidFill>
                <a:latin typeface="+mn-lt"/>
                <a:ea typeface="+mn-ea"/>
                <a:cs typeface="+mn-cs"/>
              </a:rPr>
              <a:t>和</a:t>
            </a:r>
            <a:r>
              <a:rPr lang="en-US" altLang="zh-CN" sz="1200" b="0" i="1" u="none" strike="noStrike" kern="1200" baseline="0" dirty="0" smtClean="0">
                <a:solidFill>
                  <a:schemeClr val="tx1"/>
                </a:solidFill>
                <a:latin typeface="+mn-lt"/>
                <a:ea typeface="+mn-ea"/>
                <a:cs typeface="+mn-cs"/>
              </a:rPr>
              <a:t>u</a:t>
            </a:r>
            <a:r>
              <a:rPr lang="en-US" altLang="zh-CN" sz="1200" b="0" i="0" u="none" strike="noStrike" kern="1200" baseline="0" dirty="0" smtClean="0">
                <a:solidFill>
                  <a:schemeClr val="tx1"/>
                </a:solidFill>
                <a:latin typeface="+mn-lt"/>
                <a:ea typeface="+mn-ea"/>
                <a:cs typeface="+mn-cs"/>
              </a:rPr>
              <a:t>12 </a:t>
            </a:r>
            <a:r>
              <a:rPr lang="zh-CN" altLang="en-US" sz="1200" b="0" i="0" u="none" strike="noStrike" kern="1200" baseline="0" dirty="0" smtClean="0">
                <a:solidFill>
                  <a:schemeClr val="tx1"/>
                </a:solidFill>
                <a:latin typeface="+mn-lt"/>
                <a:ea typeface="+mn-ea"/>
                <a:cs typeface="+mn-cs"/>
              </a:rPr>
              <a:t>在数据采集期间选修的学校课程相同造成的。学</a:t>
            </a:r>
          </a:p>
          <a:p>
            <a:r>
              <a:rPr lang="zh-CN" altLang="en-US" sz="1200" b="0" i="0" u="none" strike="noStrike" kern="1200" baseline="0" dirty="0" smtClean="0">
                <a:solidFill>
                  <a:schemeClr val="tx1"/>
                </a:solidFill>
                <a:latin typeface="+mn-lt"/>
                <a:ea typeface="+mn-ea"/>
                <a:cs typeface="+mn-cs"/>
              </a:rPr>
              <a:t>校教学安排为</a:t>
            </a:r>
            <a:r>
              <a:rPr lang="en-US" altLang="zh-CN" sz="1200" b="0" i="0" u="none" strike="noStrike" kern="1200" baseline="0" dirty="0" smtClean="0">
                <a:solidFill>
                  <a:schemeClr val="tx1"/>
                </a:solidFill>
                <a:latin typeface="+mn-lt"/>
                <a:ea typeface="+mn-ea"/>
                <a:cs typeface="+mn-cs"/>
              </a:rPr>
              <a:t>45 </a:t>
            </a:r>
            <a:r>
              <a:rPr lang="zh-CN" altLang="en-US" sz="1200" b="0" i="0" u="none" strike="noStrike" kern="1200" baseline="0" dirty="0" smtClean="0">
                <a:solidFill>
                  <a:schemeClr val="tx1"/>
                </a:solidFill>
                <a:latin typeface="+mn-lt"/>
                <a:ea typeface="+mn-ea"/>
                <a:cs typeface="+mn-cs"/>
              </a:rPr>
              <a:t>分钟每课时加上课间休息时间，若两个用户选修了相同的课程，那么基于轨迹数据计算得到的用户关系强度在时间粒度接近</a:t>
            </a:r>
            <a:r>
              <a:rPr lang="en-US" altLang="zh-CN" sz="1200" b="0" i="0" u="none" strike="noStrike" kern="1200" baseline="0" dirty="0" smtClean="0">
                <a:solidFill>
                  <a:schemeClr val="tx1"/>
                </a:solidFill>
                <a:latin typeface="+mn-lt"/>
                <a:ea typeface="+mn-ea"/>
                <a:cs typeface="+mn-cs"/>
              </a:rPr>
              <a:t>100 </a:t>
            </a:r>
            <a:r>
              <a:rPr lang="zh-CN" altLang="en-US" sz="1200" b="0" i="0" u="none" strike="noStrike" kern="1200" baseline="0" dirty="0" smtClean="0">
                <a:solidFill>
                  <a:schemeClr val="tx1"/>
                </a:solidFill>
                <a:latin typeface="+mn-lt"/>
                <a:ea typeface="+mn-ea"/>
                <a:cs typeface="+mn-cs"/>
              </a:rPr>
              <a:t>分钟时将取得较好效果。</a:t>
            </a:r>
            <a:endParaRPr lang="zh-CN" altLang="en-US" dirty="0"/>
          </a:p>
        </p:txBody>
      </p:sp>
      <p:sp>
        <p:nvSpPr>
          <p:cNvPr id="4" name="灯片编号占位符 3"/>
          <p:cNvSpPr>
            <a:spLocks noGrp="1"/>
          </p:cNvSpPr>
          <p:nvPr>
            <p:ph type="sldNum" sz="quarter" idx="10"/>
          </p:nvPr>
        </p:nvSpPr>
        <p:spPr/>
        <p:txBody>
          <a:bodyPr/>
          <a:lstStyle/>
          <a:p>
            <a:fld id="{0FA145DA-22A1-4C79-B7DA-B1A43A3BAC29}" type="slidenum">
              <a:rPr lang="zh-CN" altLang="en-US" smtClean="0"/>
              <a:t>31</a:t>
            </a:fld>
            <a:endParaRPr lang="zh-CN" altLang="en-US"/>
          </a:p>
        </p:txBody>
      </p:sp>
    </p:spTree>
    <p:extLst>
      <p:ext uri="{BB962C8B-B14F-4D97-AF65-F5344CB8AC3E}">
        <p14:creationId xmlns:p14="http://schemas.microsoft.com/office/powerpoint/2010/main" val="239293267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FA145DA-22A1-4C79-B7DA-B1A43A3BAC29}" type="slidenum">
              <a:rPr lang="zh-CN" altLang="en-US" smtClean="0"/>
              <a:t>32</a:t>
            </a:fld>
            <a:endParaRPr lang="zh-CN" altLang="en-US"/>
          </a:p>
        </p:txBody>
      </p:sp>
    </p:spTree>
    <p:extLst>
      <p:ext uri="{BB962C8B-B14F-4D97-AF65-F5344CB8AC3E}">
        <p14:creationId xmlns:p14="http://schemas.microsoft.com/office/powerpoint/2010/main" val="30310349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spc="25" dirty="0" smtClean="0">
                <a:latin typeface="楷体"/>
                <a:cs typeface="楷体"/>
              </a:rPr>
              <a:t>这一系列传感器使智能手机除了基本的通</a:t>
            </a:r>
            <a:r>
              <a:rPr lang="zh-CN" altLang="en-US" sz="1200" spc="-5" dirty="0" smtClean="0">
                <a:latin typeface="楷体"/>
                <a:cs typeface="楷体"/>
              </a:rPr>
              <a:t>信</a:t>
            </a:r>
            <a:r>
              <a:rPr lang="zh-CN" altLang="en-US" sz="1200" spc="-5" dirty="0" smtClean="0">
                <a:latin typeface="Times New Roman"/>
                <a:cs typeface="Times New Roman"/>
              </a:rPr>
              <a:t> </a:t>
            </a:r>
            <a:r>
              <a:rPr lang="zh-CN" altLang="en-US" sz="1200" spc="25" dirty="0" smtClean="0">
                <a:latin typeface="楷体"/>
                <a:cs typeface="楷体"/>
              </a:rPr>
              <a:t>功能外，还能完成更多复杂的任务如拍照、上网、</a:t>
            </a:r>
            <a:r>
              <a:rPr lang="zh-CN" altLang="en-US" sz="1200" spc="-5" dirty="0" smtClean="0">
                <a:latin typeface="楷体"/>
                <a:cs typeface="楷体"/>
              </a:rPr>
              <a:t>导</a:t>
            </a:r>
            <a:r>
              <a:rPr lang="zh-CN" altLang="en-US" sz="1200" spc="-5" dirty="0" smtClean="0">
                <a:latin typeface="Times New Roman"/>
                <a:cs typeface="Times New Roman"/>
              </a:rPr>
              <a:t> </a:t>
            </a:r>
            <a:r>
              <a:rPr lang="zh-CN" altLang="en-US" sz="1200" spc="-5" dirty="0" smtClean="0">
                <a:latin typeface="楷体"/>
                <a:cs typeface="楷体"/>
              </a:rPr>
              <a:t>航、指纹识别等。</a:t>
            </a:r>
            <a:endParaRPr lang="zh-CN" altLang="en-US" dirty="0"/>
          </a:p>
        </p:txBody>
      </p:sp>
      <p:sp>
        <p:nvSpPr>
          <p:cNvPr id="4" name="灯片编号占位符 3"/>
          <p:cNvSpPr>
            <a:spLocks noGrp="1"/>
          </p:cNvSpPr>
          <p:nvPr>
            <p:ph type="sldNum" sz="quarter" idx="10"/>
          </p:nvPr>
        </p:nvSpPr>
        <p:spPr/>
        <p:txBody>
          <a:bodyPr/>
          <a:lstStyle/>
          <a:p>
            <a:fld id="{0FA145DA-22A1-4C79-B7DA-B1A43A3BAC29}" type="slidenum">
              <a:rPr lang="zh-CN" altLang="en-US" smtClean="0"/>
              <a:t>3</a:t>
            </a:fld>
            <a:endParaRPr lang="zh-CN" altLang="en-US"/>
          </a:p>
        </p:txBody>
      </p:sp>
    </p:spTree>
    <p:extLst>
      <p:ext uri="{BB962C8B-B14F-4D97-AF65-F5344CB8AC3E}">
        <p14:creationId xmlns:p14="http://schemas.microsoft.com/office/powerpoint/2010/main" val="400069002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FA145DA-22A1-4C79-B7DA-B1A43A3BAC29}" type="slidenum">
              <a:rPr lang="zh-CN" altLang="en-US" smtClean="0"/>
              <a:t>33</a:t>
            </a:fld>
            <a:endParaRPr lang="zh-CN" altLang="en-US"/>
          </a:p>
        </p:txBody>
      </p:sp>
    </p:spTree>
    <p:extLst>
      <p:ext uri="{BB962C8B-B14F-4D97-AF65-F5344CB8AC3E}">
        <p14:creationId xmlns:p14="http://schemas.microsoft.com/office/powerpoint/2010/main" val="259080480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FA145DA-22A1-4C79-B7DA-B1A43A3BAC29}" type="slidenum">
              <a:rPr lang="zh-CN" altLang="en-US" smtClean="0"/>
              <a:t>34</a:t>
            </a:fld>
            <a:endParaRPr lang="zh-CN" altLang="en-US"/>
          </a:p>
        </p:txBody>
      </p:sp>
    </p:spTree>
    <p:extLst>
      <p:ext uri="{BB962C8B-B14F-4D97-AF65-F5344CB8AC3E}">
        <p14:creationId xmlns:p14="http://schemas.microsoft.com/office/powerpoint/2010/main" val="152075420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FA145DA-22A1-4C79-B7DA-B1A43A3BAC29}" type="slidenum">
              <a:rPr lang="zh-CN" altLang="en-US" smtClean="0"/>
              <a:t>35</a:t>
            </a:fld>
            <a:endParaRPr lang="zh-CN" altLang="en-US"/>
          </a:p>
        </p:txBody>
      </p:sp>
    </p:spTree>
    <p:extLst>
      <p:ext uri="{BB962C8B-B14F-4D97-AF65-F5344CB8AC3E}">
        <p14:creationId xmlns:p14="http://schemas.microsoft.com/office/powerpoint/2010/main" val="84573146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FA145DA-22A1-4C79-B7DA-B1A43A3BAC29}" type="slidenum">
              <a:rPr lang="zh-CN" altLang="en-US" smtClean="0"/>
              <a:t>36</a:t>
            </a:fld>
            <a:endParaRPr lang="zh-CN" altLang="en-US"/>
          </a:p>
        </p:txBody>
      </p:sp>
    </p:spTree>
    <p:extLst>
      <p:ext uri="{BB962C8B-B14F-4D97-AF65-F5344CB8AC3E}">
        <p14:creationId xmlns:p14="http://schemas.microsoft.com/office/powerpoint/2010/main" val="71020799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FA145DA-22A1-4C79-B7DA-B1A43A3BAC29}" type="slidenum">
              <a:rPr lang="zh-CN" altLang="en-US" smtClean="0"/>
              <a:t>37</a:t>
            </a:fld>
            <a:endParaRPr lang="zh-CN" altLang="en-US"/>
          </a:p>
        </p:txBody>
      </p:sp>
    </p:spTree>
    <p:extLst>
      <p:ext uri="{BB962C8B-B14F-4D97-AF65-F5344CB8AC3E}">
        <p14:creationId xmlns:p14="http://schemas.microsoft.com/office/powerpoint/2010/main" val="175322477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FA145DA-22A1-4C79-B7DA-B1A43A3BAC29}" type="slidenum">
              <a:rPr lang="zh-CN" altLang="en-US" smtClean="0"/>
              <a:t>38</a:t>
            </a:fld>
            <a:endParaRPr lang="zh-CN" altLang="en-US"/>
          </a:p>
        </p:txBody>
      </p:sp>
    </p:spTree>
    <p:extLst>
      <p:ext uri="{BB962C8B-B14F-4D97-AF65-F5344CB8AC3E}">
        <p14:creationId xmlns:p14="http://schemas.microsoft.com/office/powerpoint/2010/main" val="28798513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带带摩尔定律的规则</a:t>
            </a:r>
            <a:endParaRPr lang="zh-CN" altLang="en-US" dirty="0"/>
          </a:p>
        </p:txBody>
      </p:sp>
      <p:sp>
        <p:nvSpPr>
          <p:cNvPr id="4" name="灯片编号占位符 3"/>
          <p:cNvSpPr>
            <a:spLocks noGrp="1"/>
          </p:cNvSpPr>
          <p:nvPr>
            <p:ph type="sldNum" sz="quarter" idx="10"/>
          </p:nvPr>
        </p:nvSpPr>
        <p:spPr/>
        <p:txBody>
          <a:bodyPr/>
          <a:lstStyle/>
          <a:p>
            <a:fld id="{0FA145DA-22A1-4C79-B7DA-B1A43A3BAC29}" type="slidenum">
              <a:rPr lang="zh-CN" altLang="en-US" smtClean="0"/>
              <a:t>4</a:t>
            </a:fld>
            <a:endParaRPr lang="zh-CN" altLang="en-US"/>
          </a:p>
        </p:txBody>
      </p:sp>
    </p:spTree>
    <p:extLst>
      <p:ext uri="{BB962C8B-B14F-4D97-AF65-F5344CB8AC3E}">
        <p14:creationId xmlns:p14="http://schemas.microsoft.com/office/powerpoint/2010/main" val="23292430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智能手机普及率</a:t>
            </a:r>
            <a:r>
              <a:rPr lang="en-US" altLang="zh-CN" dirty="0" smtClean="0"/>
              <a:t>46.4%</a:t>
            </a:r>
            <a:endParaRPr lang="zh-CN" altLang="en-US" dirty="0"/>
          </a:p>
        </p:txBody>
      </p:sp>
      <p:sp>
        <p:nvSpPr>
          <p:cNvPr id="4" name="灯片编号占位符 3"/>
          <p:cNvSpPr>
            <a:spLocks noGrp="1"/>
          </p:cNvSpPr>
          <p:nvPr>
            <p:ph type="sldNum" sz="quarter" idx="10"/>
          </p:nvPr>
        </p:nvSpPr>
        <p:spPr/>
        <p:txBody>
          <a:bodyPr/>
          <a:lstStyle/>
          <a:p>
            <a:fld id="{0FA145DA-22A1-4C79-B7DA-B1A43A3BAC29}" type="slidenum">
              <a:rPr lang="zh-CN" altLang="en-US" smtClean="0"/>
              <a:t>5</a:t>
            </a:fld>
            <a:endParaRPr lang="zh-CN" altLang="en-US"/>
          </a:p>
        </p:txBody>
      </p:sp>
    </p:spTree>
    <p:extLst>
      <p:ext uri="{BB962C8B-B14F-4D97-AF65-F5344CB8AC3E}">
        <p14:creationId xmlns:p14="http://schemas.microsoft.com/office/powerpoint/2010/main" val="21785035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这里承上启下，讲用户多，能够收集哪些数据，可以做为我们的研究的数据来源</a:t>
            </a:r>
            <a:endParaRPr lang="zh-CN" altLang="en-US" dirty="0"/>
          </a:p>
        </p:txBody>
      </p:sp>
      <p:sp>
        <p:nvSpPr>
          <p:cNvPr id="4" name="灯片编号占位符 3"/>
          <p:cNvSpPr>
            <a:spLocks noGrp="1"/>
          </p:cNvSpPr>
          <p:nvPr>
            <p:ph type="sldNum" sz="quarter" idx="10"/>
          </p:nvPr>
        </p:nvSpPr>
        <p:spPr/>
        <p:txBody>
          <a:bodyPr/>
          <a:lstStyle/>
          <a:p>
            <a:fld id="{0FA145DA-22A1-4C79-B7DA-B1A43A3BAC29}" type="slidenum">
              <a:rPr lang="zh-CN" altLang="en-US" smtClean="0"/>
              <a:t>6</a:t>
            </a:fld>
            <a:endParaRPr lang="zh-CN" altLang="en-US"/>
          </a:p>
        </p:txBody>
      </p:sp>
    </p:spTree>
    <p:extLst>
      <p:ext uri="{BB962C8B-B14F-4D97-AF65-F5344CB8AC3E}">
        <p14:creationId xmlns:p14="http://schemas.microsoft.com/office/powerpoint/2010/main" val="11159493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latin typeface="微软雅黑" pitchFamily="34" charset="-122"/>
                <a:ea typeface="微软雅黑" pitchFamily="34" charset="-122"/>
              </a:rPr>
              <a:t>对社会网络分析提供更多信息</a:t>
            </a:r>
            <a:endParaRPr lang="en-US" altLang="zh-CN" dirty="0" smtClean="0">
              <a:latin typeface="微软雅黑" pitchFamily="34" charset="-122"/>
              <a:ea typeface="微软雅黑" pitchFamily="34" charset="-122"/>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latin typeface="微软雅黑" pitchFamily="34" charset="-122"/>
                <a:ea typeface="微软雅黑" pitchFamily="34" charset="-122"/>
              </a:rPr>
              <a:t>对团队协作，了解提供一定的决策支持</a:t>
            </a: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latin typeface="微软雅黑" pitchFamily="34" charset="-122"/>
                <a:ea typeface="微软雅黑" pitchFamily="34" charset="-122"/>
              </a:rPr>
              <a:t>更深入的理解人类社会的演化过程</a:t>
            </a: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latin typeface="微软雅黑" pitchFamily="34" charset="-122"/>
                <a:ea typeface="微软雅黑" pitchFamily="34" charset="-122"/>
              </a:rPr>
              <a:t>改进推荐系统，搜索引擎的结果</a:t>
            </a:r>
          </a:p>
        </p:txBody>
      </p:sp>
      <p:sp>
        <p:nvSpPr>
          <p:cNvPr id="4" name="灯片编号占位符 3"/>
          <p:cNvSpPr>
            <a:spLocks noGrp="1"/>
          </p:cNvSpPr>
          <p:nvPr>
            <p:ph type="sldNum" sz="quarter" idx="10"/>
          </p:nvPr>
        </p:nvSpPr>
        <p:spPr/>
        <p:txBody>
          <a:bodyPr/>
          <a:lstStyle/>
          <a:p>
            <a:fld id="{0FA145DA-22A1-4C79-B7DA-B1A43A3BAC29}" type="slidenum">
              <a:rPr lang="zh-CN" altLang="en-US" smtClean="0"/>
              <a:t>7</a:t>
            </a:fld>
            <a:endParaRPr lang="zh-CN" altLang="en-US"/>
          </a:p>
        </p:txBody>
      </p:sp>
    </p:spTree>
    <p:extLst>
      <p:ext uri="{BB962C8B-B14F-4D97-AF65-F5344CB8AC3E}">
        <p14:creationId xmlns:p14="http://schemas.microsoft.com/office/powerpoint/2010/main" val="24705570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t>1.</a:t>
            </a:r>
            <a:r>
              <a:rPr lang="en-US" altLang="zh-CN" baseline="0" dirty="0" smtClean="0"/>
              <a:t> </a:t>
            </a:r>
            <a:r>
              <a:rPr lang="zh-CN" altLang="en-US" baseline="0" dirty="0" smtClean="0"/>
              <a:t>这里的关系是指家人，朋友、同事等，</a:t>
            </a:r>
            <a:r>
              <a:rPr lang="zh-CN" altLang="en-US" sz="1200" spc="25" dirty="0" smtClean="0">
                <a:latin typeface="楷体"/>
                <a:cs typeface="楷体"/>
              </a:rPr>
              <a:t>用户的相似度和他们在社交网络中的亲近度有</a:t>
            </a:r>
            <a:r>
              <a:rPr lang="zh-CN" altLang="en-US" sz="1200" spc="-5" dirty="0" smtClean="0">
                <a:latin typeface="楷体"/>
                <a:cs typeface="楷体"/>
              </a:rPr>
              <a:t>很</a:t>
            </a:r>
            <a:r>
              <a:rPr lang="zh-CN" altLang="en-US" sz="1200" spc="-5" dirty="0" smtClean="0">
                <a:latin typeface="Times New Roman"/>
                <a:cs typeface="Times New Roman"/>
              </a:rPr>
              <a:t> </a:t>
            </a:r>
            <a:r>
              <a:rPr lang="zh-CN" altLang="en-US" sz="1200" spc="-5" dirty="0" smtClean="0">
                <a:latin typeface="楷体"/>
                <a:cs typeface="楷体"/>
              </a:rPr>
              <a:t>强的关系</a:t>
            </a:r>
            <a:endParaRPr lang="zh-CN" altLang="en-US" sz="1200" dirty="0" smtClean="0">
              <a:latin typeface="楷体"/>
              <a:cs typeface="楷体"/>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t>2.</a:t>
            </a:r>
            <a:r>
              <a:rPr lang="zh-CN" altLang="en-US" sz="1200" dirty="0" smtClean="0">
                <a:latin typeface="Adobe 楷体 Std R" panose="02020400000000000000" pitchFamily="18" charset="-122"/>
                <a:ea typeface="Adobe 楷体 Std R" panose="02020400000000000000" pitchFamily="18" charset="-122"/>
              </a:rPr>
              <a:t>基于社交数据的用户关系处理计算，大多数是从通话记录。短信记录，社交软件使用记录，通讯录备注等出发来进行特征提取计算用户之间的关系分类情况。</a:t>
            </a:r>
            <a:endParaRPr lang="en-US" altLang="zh-CN" sz="1200" dirty="0" smtClean="0">
              <a:latin typeface="Adobe 楷体 Std R" panose="02020400000000000000" pitchFamily="18" charset="-122"/>
              <a:ea typeface="Adobe 楷体 Std R" panose="02020400000000000000" pitchFamily="18" charset="-122"/>
            </a:endParaRPr>
          </a:p>
          <a:p>
            <a:endParaRPr lang="zh-CN" altLang="en-US" dirty="0"/>
          </a:p>
        </p:txBody>
      </p:sp>
      <p:sp>
        <p:nvSpPr>
          <p:cNvPr id="4" name="灯片编号占位符 3"/>
          <p:cNvSpPr>
            <a:spLocks noGrp="1"/>
          </p:cNvSpPr>
          <p:nvPr>
            <p:ph type="sldNum" sz="quarter" idx="10"/>
          </p:nvPr>
        </p:nvSpPr>
        <p:spPr/>
        <p:txBody>
          <a:bodyPr/>
          <a:lstStyle/>
          <a:p>
            <a:fld id="{0FA145DA-22A1-4C79-B7DA-B1A43A3BAC29}" type="slidenum">
              <a:rPr lang="zh-CN" altLang="en-US" smtClean="0"/>
              <a:t>8</a:t>
            </a:fld>
            <a:endParaRPr lang="zh-CN" altLang="en-US"/>
          </a:p>
        </p:txBody>
      </p:sp>
    </p:spTree>
    <p:extLst>
      <p:ext uri="{BB962C8B-B14F-4D97-AF65-F5344CB8AC3E}">
        <p14:creationId xmlns:p14="http://schemas.microsoft.com/office/powerpoint/2010/main" val="12492748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t>1.</a:t>
            </a:r>
            <a:r>
              <a:rPr lang="zh-CN" altLang="en-US" sz="1200" spc="-5" dirty="0" smtClean="0">
                <a:latin typeface="楷体"/>
                <a:cs typeface="楷体"/>
              </a:rPr>
              <a:t>对于语义轨迹</a:t>
            </a:r>
            <a:r>
              <a:rPr lang="en-US" altLang="zh-CN" sz="1200" i="1" spc="-5" dirty="0" smtClean="0">
                <a:latin typeface="Times New Roman"/>
                <a:cs typeface="Times New Roman"/>
              </a:rPr>
              <a:t>P</a:t>
            </a:r>
            <a:r>
              <a:rPr lang="en-US" altLang="zh-CN" sz="1200" i="1" spc="30" dirty="0" smtClean="0">
                <a:latin typeface="Times New Roman"/>
                <a:cs typeface="Times New Roman"/>
              </a:rPr>
              <a:t> </a:t>
            </a:r>
            <a:r>
              <a:rPr lang="en-US" altLang="zh-CN" sz="1200" spc="-45" dirty="0" smtClean="0">
                <a:latin typeface="Lucida Sans Unicode"/>
                <a:cs typeface="Lucida Sans Unicode"/>
              </a:rPr>
              <a:t>=</a:t>
            </a:r>
            <a:r>
              <a:rPr lang="en-US" altLang="zh-CN" sz="1200" i="1" spc="-75" dirty="0" smtClean="0">
                <a:latin typeface="Verdana"/>
                <a:cs typeface="Verdana"/>
              </a:rPr>
              <a:t>&lt;</a:t>
            </a:r>
            <a:r>
              <a:rPr lang="en-US" altLang="zh-CN" sz="1200" i="1" spc="-90" dirty="0" smtClean="0">
                <a:latin typeface="Verdana"/>
                <a:cs typeface="Verdana"/>
              </a:rPr>
              <a:t> </a:t>
            </a:r>
            <a:r>
              <a:rPr lang="en-US" altLang="zh-CN" sz="1200" i="1" spc="-5" dirty="0" smtClean="0">
                <a:latin typeface="Times New Roman"/>
                <a:cs typeface="Times New Roman"/>
              </a:rPr>
              <a:t>S</a:t>
            </a:r>
            <a:r>
              <a:rPr lang="en-US" altLang="zh-CN" sz="1200" i="1" spc="-25" dirty="0" smtClean="0">
                <a:latin typeface="Times New Roman"/>
                <a:cs typeface="Times New Roman"/>
              </a:rPr>
              <a:t>c</a:t>
            </a:r>
            <a:r>
              <a:rPr lang="en-US" altLang="zh-CN" sz="1200" i="1" spc="-5" dirty="0" smtClean="0">
                <a:latin typeface="Times New Roman"/>
                <a:cs typeface="Times New Roman"/>
              </a:rPr>
              <a:t>hool</a:t>
            </a:r>
            <a:r>
              <a:rPr lang="en-US" altLang="zh-CN" sz="1200" i="1" spc="-114" dirty="0" smtClean="0">
                <a:latin typeface="Verdana"/>
                <a:cs typeface="Verdana"/>
              </a:rPr>
              <a:t>,</a:t>
            </a:r>
            <a:r>
              <a:rPr lang="en-US" altLang="zh-CN" sz="1200" i="1" spc="-225" dirty="0" smtClean="0">
                <a:latin typeface="Verdana"/>
                <a:cs typeface="Verdana"/>
              </a:rPr>
              <a:t> </a:t>
            </a:r>
            <a:r>
              <a:rPr lang="en-US" altLang="zh-CN" sz="1200" i="1" spc="-5" dirty="0" smtClean="0">
                <a:latin typeface="Times New Roman"/>
                <a:cs typeface="Times New Roman"/>
              </a:rPr>
              <a:t>Cinema</a:t>
            </a:r>
            <a:r>
              <a:rPr lang="en-US" altLang="zh-CN" sz="1200" i="1" spc="-114" dirty="0" smtClean="0">
                <a:latin typeface="Verdana"/>
                <a:cs typeface="Verdana"/>
              </a:rPr>
              <a:t>,</a:t>
            </a:r>
            <a:r>
              <a:rPr lang="en-US" altLang="zh-CN" sz="1200" i="1" spc="-225" dirty="0" smtClean="0">
                <a:latin typeface="Verdana"/>
                <a:cs typeface="Verdana"/>
              </a:rPr>
              <a:t> </a:t>
            </a:r>
            <a:r>
              <a:rPr lang="en-US" altLang="zh-CN" sz="1200" i="1" spc="-105" dirty="0" smtClean="0">
                <a:latin typeface="Times New Roman"/>
                <a:cs typeface="Times New Roman"/>
              </a:rPr>
              <a:t>P</a:t>
            </a:r>
            <a:r>
              <a:rPr lang="en-US" altLang="zh-CN" sz="1200" i="1" spc="-5" dirty="0" smtClean="0">
                <a:latin typeface="Times New Roman"/>
                <a:cs typeface="Times New Roman"/>
              </a:rPr>
              <a:t>ar</a:t>
            </a:r>
            <a:r>
              <a:rPr lang="en-US" altLang="zh-CN" sz="1200" i="1" spc="10" dirty="0" smtClean="0">
                <a:latin typeface="Times New Roman"/>
                <a:cs typeface="Times New Roman"/>
              </a:rPr>
              <a:t>k</a:t>
            </a:r>
            <a:r>
              <a:rPr lang="en-US" altLang="zh-CN" sz="1200" i="1" spc="-114" dirty="0" smtClean="0">
                <a:latin typeface="Verdana"/>
                <a:cs typeface="Verdana"/>
              </a:rPr>
              <a:t>,</a:t>
            </a:r>
            <a:r>
              <a:rPr lang="en-US" altLang="zh-CN" sz="1200" i="1" spc="-225" dirty="0" smtClean="0">
                <a:latin typeface="Verdana"/>
                <a:cs typeface="Verdana"/>
              </a:rPr>
              <a:t> </a:t>
            </a:r>
            <a:r>
              <a:rPr lang="en-US" altLang="zh-CN" sz="1200" i="1" spc="-5" dirty="0" smtClean="0">
                <a:latin typeface="Times New Roman"/>
                <a:cs typeface="Times New Roman"/>
              </a:rPr>
              <a:t>Restau</a:t>
            </a:r>
            <a:r>
              <a:rPr lang="en-US" altLang="zh-CN" sz="1200" i="1" spc="-25" dirty="0" smtClean="0">
                <a:latin typeface="Times New Roman"/>
                <a:cs typeface="Times New Roman"/>
              </a:rPr>
              <a:t>r</a:t>
            </a:r>
            <a:r>
              <a:rPr lang="en-US" altLang="zh-CN" sz="1200" i="1" spc="-5" dirty="0" smtClean="0">
                <a:latin typeface="Times New Roman"/>
                <a:cs typeface="Times New Roman"/>
              </a:rPr>
              <a:t>ant</a:t>
            </a:r>
            <a:r>
              <a:rPr lang="en-US" altLang="zh-CN" sz="1200" i="1" spc="50" dirty="0" smtClean="0">
                <a:latin typeface="Times New Roman"/>
                <a:cs typeface="Times New Roman"/>
              </a:rPr>
              <a:t> </a:t>
            </a:r>
            <a:r>
              <a:rPr lang="en-US" altLang="zh-CN" sz="1200" i="1" spc="-75" dirty="0" smtClean="0">
                <a:latin typeface="Verdana"/>
                <a:cs typeface="Verdana"/>
              </a:rPr>
              <a:t>&gt;</a:t>
            </a:r>
            <a:r>
              <a:rPr lang="zh-CN" altLang="en-US" sz="1200" spc="-5" dirty="0" smtClean="0">
                <a:latin typeface="楷体"/>
                <a:cs typeface="楷体"/>
              </a:rPr>
              <a:t>和</a:t>
            </a:r>
            <a:r>
              <a:rPr lang="zh-CN" altLang="en-US" sz="1200" spc="-5" dirty="0" smtClean="0">
                <a:latin typeface="Times New Roman"/>
                <a:cs typeface="Times New Roman"/>
              </a:rPr>
              <a:t> </a:t>
            </a:r>
            <a:r>
              <a:rPr lang="zh-CN" altLang="en-US" sz="1200" spc="-5" dirty="0" smtClean="0">
                <a:latin typeface="楷体"/>
                <a:cs typeface="楷体"/>
              </a:rPr>
              <a:t>轨迹</a:t>
            </a:r>
            <a:r>
              <a:rPr lang="en-US" altLang="zh-CN" sz="1200" i="1" spc="-5" dirty="0" smtClean="0">
                <a:latin typeface="Times New Roman"/>
                <a:cs typeface="Times New Roman"/>
              </a:rPr>
              <a:t>Q</a:t>
            </a:r>
            <a:r>
              <a:rPr lang="en-US" altLang="zh-CN" sz="1200" i="1" spc="30" dirty="0" smtClean="0">
                <a:latin typeface="Times New Roman"/>
                <a:cs typeface="Times New Roman"/>
              </a:rPr>
              <a:t> </a:t>
            </a:r>
            <a:r>
              <a:rPr lang="en-US" altLang="zh-CN" sz="1200" spc="-45" dirty="0" smtClean="0">
                <a:latin typeface="Lucida Sans Unicode"/>
                <a:cs typeface="Lucida Sans Unicode"/>
              </a:rPr>
              <a:t>=</a:t>
            </a:r>
            <a:r>
              <a:rPr lang="en-US" altLang="zh-CN" sz="1200" i="1" spc="-75" dirty="0" smtClean="0">
                <a:latin typeface="Verdana"/>
                <a:cs typeface="Verdana"/>
              </a:rPr>
              <a:t>&lt;</a:t>
            </a:r>
            <a:r>
              <a:rPr lang="en-US" altLang="zh-CN" sz="1200" i="1" spc="-90" dirty="0" smtClean="0">
                <a:latin typeface="Verdana"/>
                <a:cs typeface="Verdana"/>
              </a:rPr>
              <a:t> </a:t>
            </a:r>
            <a:r>
              <a:rPr lang="en-US" altLang="zh-CN" sz="1200" i="1" spc="-5" dirty="0" smtClean="0">
                <a:latin typeface="Times New Roman"/>
                <a:cs typeface="Times New Roman"/>
              </a:rPr>
              <a:t>S</a:t>
            </a:r>
            <a:r>
              <a:rPr lang="en-US" altLang="zh-CN" sz="1200" i="1" spc="-25" dirty="0" smtClean="0">
                <a:latin typeface="Times New Roman"/>
                <a:cs typeface="Times New Roman"/>
              </a:rPr>
              <a:t>c</a:t>
            </a:r>
            <a:r>
              <a:rPr lang="en-US" altLang="zh-CN" sz="1200" i="1" spc="-5" dirty="0" smtClean="0">
                <a:latin typeface="Times New Roman"/>
                <a:cs typeface="Times New Roman"/>
              </a:rPr>
              <a:t>hool</a:t>
            </a:r>
            <a:r>
              <a:rPr lang="en-US" altLang="zh-CN" sz="1200" i="1" spc="-114" dirty="0" smtClean="0">
                <a:latin typeface="Verdana"/>
                <a:cs typeface="Verdana"/>
              </a:rPr>
              <a:t>,</a:t>
            </a:r>
            <a:r>
              <a:rPr lang="en-US" altLang="zh-CN" sz="1200" i="1" spc="-225" dirty="0" smtClean="0">
                <a:latin typeface="Verdana"/>
                <a:cs typeface="Verdana"/>
              </a:rPr>
              <a:t> </a:t>
            </a:r>
            <a:r>
              <a:rPr lang="en-US" altLang="zh-CN" sz="1200" i="1" spc="-5" dirty="0" smtClean="0">
                <a:latin typeface="Times New Roman"/>
                <a:cs typeface="Times New Roman"/>
              </a:rPr>
              <a:t>Mar</a:t>
            </a:r>
            <a:r>
              <a:rPr lang="en-US" altLang="zh-CN" sz="1200" i="1" spc="-20" dirty="0" smtClean="0">
                <a:latin typeface="Times New Roman"/>
                <a:cs typeface="Times New Roman"/>
              </a:rPr>
              <a:t>k</a:t>
            </a:r>
            <a:r>
              <a:rPr lang="en-US" altLang="zh-CN" sz="1200" i="1" spc="-5" dirty="0" smtClean="0">
                <a:latin typeface="Times New Roman"/>
                <a:cs typeface="Times New Roman"/>
              </a:rPr>
              <a:t>e</a:t>
            </a:r>
            <a:r>
              <a:rPr lang="en-US" altLang="zh-CN" sz="1200" i="1" spc="10" dirty="0" smtClean="0">
                <a:latin typeface="Times New Roman"/>
                <a:cs typeface="Times New Roman"/>
              </a:rPr>
              <a:t>t</a:t>
            </a:r>
            <a:r>
              <a:rPr lang="en-US" altLang="zh-CN" sz="1200" i="1" spc="-114" dirty="0" smtClean="0">
                <a:latin typeface="Verdana"/>
                <a:cs typeface="Verdana"/>
              </a:rPr>
              <a:t>,</a:t>
            </a:r>
            <a:r>
              <a:rPr lang="en-US" altLang="zh-CN" sz="1200" i="1" spc="-225" dirty="0" smtClean="0">
                <a:latin typeface="Verdana"/>
                <a:cs typeface="Verdana"/>
              </a:rPr>
              <a:t> </a:t>
            </a:r>
            <a:r>
              <a:rPr lang="en-US" altLang="zh-CN" sz="1200" i="1" spc="-105" dirty="0" smtClean="0">
                <a:latin typeface="Times New Roman"/>
                <a:cs typeface="Times New Roman"/>
              </a:rPr>
              <a:t>P</a:t>
            </a:r>
            <a:r>
              <a:rPr lang="en-US" altLang="zh-CN" sz="1200" i="1" spc="-5" dirty="0" smtClean="0">
                <a:latin typeface="Times New Roman"/>
                <a:cs typeface="Times New Roman"/>
              </a:rPr>
              <a:t>ar</a:t>
            </a:r>
            <a:r>
              <a:rPr lang="en-US" altLang="zh-CN" sz="1200" i="1" spc="10" dirty="0" smtClean="0">
                <a:latin typeface="Times New Roman"/>
                <a:cs typeface="Times New Roman"/>
              </a:rPr>
              <a:t>k</a:t>
            </a:r>
            <a:r>
              <a:rPr lang="en-US" altLang="zh-CN" sz="1200" i="1" spc="-114" dirty="0" smtClean="0">
                <a:latin typeface="Verdana"/>
                <a:cs typeface="Verdana"/>
              </a:rPr>
              <a:t>,</a:t>
            </a:r>
            <a:r>
              <a:rPr lang="en-US" altLang="zh-CN" sz="1200" i="1" spc="-225" dirty="0" smtClean="0">
                <a:latin typeface="Verdana"/>
                <a:cs typeface="Verdana"/>
              </a:rPr>
              <a:t> </a:t>
            </a:r>
            <a:r>
              <a:rPr lang="en-US" altLang="zh-CN" sz="1200" i="1" spc="-5" dirty="0" smtClean="0">
                <a:latin typeface="Times New Roman"/>
                <a:cs typeface="Times New Roman"/>
              </a:rPr>
              <a:t>Restau</a:t>
            </a:r>
            <a:r>
              <a:rPr lang="en-US" altLang="zh-CN" sz="1200" i="1" spc="-25" dirty="0" smtClean="0">
                <a:latin typeface="Times New Roman"/>
                <a:cs typeface="Times New Roman"/>
              </a:rPr>
              <a:t>r</a:t>
            </a:r>
            <a:r>
              <a:rPr lang="en-US" altLang="zh-CN" sz="1200" i="1" spc="-5" dirty="0" smtClean="0">
                <a:latin typeface="Times New Roman"/>
                <a:cs typeface="Times New Roman"/>
              </a:rPr>
              <a:t>ant</a:t>
            </a:r>
            <a:r>
              <a:rPr lang="en-US" altLang="zh-CN" sz="1200" i="1" spc="50" dirty="0" smtClean="0">
                <a:latin typeface="Times New Roman"/>
                <a:cs typeface="Times New Roman"/>
              </a:rPr>
              <a:t> </a:t>
            </a:r>
            <a:r>
              <a:rPr lang="en-US" altLang="zh-CN" sz="1200" i="1" spc="-75" dirty="0" smtClean="0">
                <a:latin typeface="Verdana"/>
                <a:cs typeface="Verdana"/>
              </a:rPr>
              <a:t>&gt;</a:t>
            </a:r>
            <a:r>
              <a:rPr lang="zh-CN" altLang="en-US" sz="1200" spc="-5" dirty="0" smtClean="0">
                <a:latin typeface="楷体"/>
                <a:cs typeface="楷体"/>
              </a:rPr>
              <a:t>，</a:t>
            </a:r>
            <a:r>
              <a:rPr lang="en-US" altLang="zh-CN" sz="1200" spc="-5" dirty="0" smtClean="0">
                <a:latin typeface="Times New Roman"/>
                <a:cs typeface="Times New Roman"/>
              </a:rPr>
              <a:t> </a:t>
            </a:r>
            <a:r>
              <a:rPr lang="zh-CN" altLang="en-US" sz="1200" spc="0" dirty="0" smtClean="0">
                <a:latin typeface="楷体"/>
                <a:cs typeface="楷体"/>
              </a:rPr>
              <a:t>计算</a:t>
            </a:r>
            <a:r>
              <a:rPr lang="zh-CN" altLang="en-US" sz="1200" spc="-5" dirty="0" smtClean="0">
                <a:latin typeface="楷体"/>
                <a:cs typeface="楷体"/>
              </a:rPr>
              <a:t>出</a:t>
            </a:r>
            <a:r>
              <a:rPr lang="en-US" altLang="zh-CN" sz="1200" i="1" spc="-5" dirty="0" smtClean="0">
                <a:latin typeface="Times New Roman"/>
                <a:cs typeface="Times New Roman"/>
              </a:rPr>
              <a:t>LC</a:t>
            </a:r>
            <a:r>
              <a:rPr lang="en-US" altLang="zh-CN" sz="1200" i="1" dirty="0" smtClean="0">
                <a:latin typeface="Times New Roman"/>
                <a:cs typeface="Times New Roman"/>
              </a:rPr>
              <a:t>S</a:t>
            </a:r>
            <a:r>
              <a:rPr lang="en-US" altLang="zh-CN" sz="1200" spc="60" dirty="0" smtClean="0">
                <a:latin typeface="Lucida Sans Unicode"/>
                <a:cs typeface="Lucida Sans Unicode"/>
              </a:rPr>
              <a:t>(</a:t>
            </a:r>
            <a:r>
              <a:rPr lang="en-US" altLang="zh-CN" sz="1200" i="1" spc="-5" dirty="0" smtClean="0">
                <a:latin typeface="Times New Roman"/>
                <a:cs typeface="Times New Roman"/>
              </a:rPr>
              <a:t>P</a:t>
            </a:r>
            <a:r>
              <a:rPr lang="en-US" altLang="zh-CN" sz="1200" i="1" spc="-114" dirty="0" smtClean="0">
                <a:latin typeface="Verdana"/>
                <a:cs typeface="Verdana"/>
              </a:rPr>
              <a:t>,</a:t>
            </a:r>
            <a:r>
              <a:rPr lang="en-US" altLang="zh-CN" sz="1200" i="1" spc="-225" dirty="0" smtClean="0">
                <a:latin typeface="Verdana"/>
                <a:cs typeface="Verdana"/>
              </a:rPr>
              <a:t> </a:t>
            </a:r>
            <a:r>
              <a:rPr lang="en-US" altLang="zh-CN" sz="1200" i="1" spc="-5" dirty="0" smtClean="0">
                <a:latin typeface="Times New Roman"/>
                <a:cs typeface="Times New Roman"/>
              </a:rPr>
              <a:t>Q</a:t>
            </a:r>
            <a:r>
              <a:rPr lang="en-US" altLang="zh-CN" sz="1200" spc="60" dirty="0" smtClean="0">
                <a:latin typeface="Lucida Sans Unicode"/>
                <a:cs typeface="Lucida Sans Unicode"/>
              </a:rPr>
              <a:t>)</a:t>
            </a:r>
            <a:r>
              <a:rPr lang="en-US" altLang="zh-CN" sz="1200" spc="-15" dirty="0" smtClean="0">
                <a:latin typeface="Lucida Sans Unicode"/>
                <a:cs typeface="Lucida Sans Unicode"/>
              </a:rPr>
              <a:t> </a:t>
            </a:r>
            <a:r>
              <a:rPr lang="en-US" altLang="zh-CN" sz="1200" spc="-45" dirty="0" smtClean="0">
                <a:latin typeface="Lucida Sans Unicode"/>
                <a:cs typeface="Lucida Sans Unicode"/>
              </a:rPr>
              <a:t>=</a:t>
            </a:r>
            <a:r>
              <a:rPr lang="en-US" altLang="zh-CN" sz="1200" i="1" spc="-75" dirty="0" smtClean="0">
                <a:latin typeface="Verdana"/>
                <a:cs typeface="Verdana"/>
              </a:rPr>
              <a:t>&lt;</a:t>
            </a:r>
            <a:r>
              <a:rPr lang="en-US" altLang="zh-CN" sz="1200" i="1" spc="-60" dirty="0" smtClean="0">
                <a:latin typeface="Verdana"/>
                <a:cs typeface="Verdana"/>
              </a:rPr>
              <a:t> </a:t>
            </a:r>
            <a:r>
              <a:rPr lang="en-US" altLang="zh-CN" sz="1200" i="1" spc="-5" dirty="0" smtClean="0">
                <a:latin typeface="Times New Roman"/>
                <a:cs typeface="Times New Roman"/>
              </a:rPr>
              <a:t>S</a:t>
            </a:r>
            <a:r>
              <a:rPr lang="en-US" altLang="zh-CN" sz="1200" i="1" spc="-25" dirty="0" smtClean="0">
                <a:latin typeface="Times New Roman"/>
                <a:cs typeface="Times New Roman"/>
              </a:rPr>
              <a:t>c</a:t>
            </a:r>
            <a:r>
              <a:rPr lang="en-US" altLang="zh-CN" sz="1200" i="1" spc="-5" dirty="0" smtClean="0">
                <a:latin typeface="Times New Roman"/>
                <a:cs typeface="Times New Roman"/>
              </a:rPr>
              <a:t>hool</a:t>
            </a:r>
            <a:r>
              <a:rPr lang="en-US" altLang="zh-CN" sz="1200" i="1" spc="-114" dirty="0" smtClean="0">
                <a:latin typeface="Verdana"/>
                <a:cs typeface="Verdana"/>
              </a:rPr>
              <a:t>,</a:t>
            </a:r>
            <a:r>
              <a:rPr lang="en-US" altLang="zh-CN" sz="1200" i="1" spc="-225" dirty="0" smtClean="0">
                <a:latin typeface="Verdana"/>
                <a:cs typeface="Verdana"/>
              </a:rPr>
              <a:t> </a:t>
            </a:r>
            <a:r>
              <a:rPr lang="en-US" altLang="zh-CN" sz="1200" i="1" spc="-105" dirty="0" smtClean="0">
                <a:latin typeface="Times New Roman"/>
                <a:cs typeface="Times New Roman"/>
              </a:rPr>
              <a:t>P</a:t>
            </a:r>
            <a:r>
              <a:rPr lang="en-US" altLang="zh-CN" sz="1200" i="1" spc="-5" dirty="0" smtClean="0">
                <a:latin typeface="Times New Roman"/>
                <a:cs typeface="Times New Roman"/>
              </a:rPr>
              <a:t>ar</a:t>
            </a:r>
            <a:r>
              <a:rPr lang="en-US" altLang="zh-CN" sz="1200" i="1" spc="10" dirty="0" smtClean="0">
                <a:latin typeface="Times New Roman"/>
                <a:cs typeface="Times New Roman"/>
              </a:rPr>
              <a:t>k</a:t>
            </a:r>
            <a:r>
              <a:rPr lang="en-US" altLang="zh-CN" sz="1200" i="1" spc="-114" dirty="0" smtClean="0">
                <a:latin typeface="Verdana"/>
                <a:cs typeface="Verdana"/>
              </a:rPr>
              <a:t>,</a:t>
            </a:r>
            <a:r>
              <a:rPr lang="en-US" altLang="zh-CN" sz="1200" i="1" spc="-225" dirty="0" smtClean="0">
                <a:latin typeface="Verdana"/>
                <a:cs typeface="Verdana"/>
              </a:rPr>
              <a:t> </a:t>
            </a:r>
            <a:r>
              <a:rPr lang="en-US" altLang="zh-CN" sz="1200" i="1" spc="-5" dirty="0" smtClean="0">
                <a:latin typeface="Times New Roman"/>
                <a:cs typeface="Times New Roman"/>
              </a:rPr>
              <a:t>Restau</a:t>
            </a:r>
            <a:r>
              <a:rPr lang="en-US" altLang="zh-CN" sz="1200" i="1" spc="-25" dirty="0" smtClean="0">
                <a:latin typeface="Times New Roman"/>
                <a:cs typeface="Times New Roman"/>
              </a:rPr>
              <a:t>r</a:t>
            </a:r>
            <a:r>
              <a:rPr lang="en-US" altLang="zh-CN" sz="1200" i="1" spc="-5" dirty="0" smtClean="0">
                <a:latin typeface="Times New Roman"/>
                <a:cs typeface="Times New Roman"/>
              </a:rPr>
              <a:t>ant</a:t>
            </a:r>
            <a:r>
              <a:rPr lang="en-US" altLang="zh-CN" sz="1200" i="1" spc="80" dirty="0" smtClean="0">
                <a:latin typeface="Times New Roman"/>
                <a:cs typeface="Times New Roman"/>
              </a:rPr>
              <a:t> </a:t>
            </a:r>
            <a:r>
              <a:rPr lang="en-US" altLang="zh-CN" sz="1200" i="1" spc="-75" dirty="0" smtClean="0">
                <a:latin typeface="Verdana"/>
                <a:cs typeface="Verdana"/>
              </a:rPr>
              <a:t>&gt; </a:t>
            </a:r>
            <a:r>
              <a:rPr lang="zh-CN" altLang="en-US" sz="1200" spc="0" dirty="0" smtClean="0">
                <a:latin typeface="楷体"/>
                <a:cs typeface="楷体"/>
              </a:rPr>
              <a:t>根据</a:t>
            </a:r>
            <a:r>
              <a:rPr lang="zh-CN" altLang="en-US" sz="1200" spc="-5" dirty="0" smtClean="0">
                <a:latin typeface="楷体"/>
                <a:cs typeface="楷体"/>
              </a:rPr>
              <a:t>如</a:t>
            </a:r>
            <a:r>
              <a:rPr lang="zh-CN" altLang="en-US" sz="1200" spc="-5" dirty="0" smtClean="0">
                <a:latin typeface="Times New Roman"/>
                <a:cs typeface="Times New Roman"/>
              </a:rPr>
              <a:t> </a:t>
            </a:r>
            <a:r>
              <a:rPr lang="zh-CN" altLang="en-US" sz="1200" spc="-5" dirty="0" smtClean="0">
                <a:latin typeface="楷体"/>
                <a:cs typeface="楷体"/>
              </a:rPr>
              <a:t>下公式计算特征值</a:t>
            </a:r>
            <a:endParaRPr lang="zh-CN" altLang="en-US" sz="1200" dirty="0" smtClean="0">
              <a:latin typeface="楷体"/>
              <a:cs typeface="楷体"/>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dirty="0" smtClean="0">
                <a:latin typeface="Adobe 楷体 Std R" panose="02020400000000000000" pitchFamily="18" charset="-122"/>
                <a:ea typeface="Adobe 楷体 Std R" panose="02020400000000000000" pitchFamily="18" charset="-122"/>
              </a:rPr>
              <a:t>2.</a:t>
            </a:r>
            <a:r>
              <a:rPr lang="zh-CN" altLang="en-US" sz="1200" dirty="0" smtClean="0">
                <a:latin typeface="Adobe 楷体 Std R" panose="02020400000000000000" pitchFamily="18" charset="-122"/>
                <a:ea typeface="Adobe 楷体 Std R" panose="02020400000000000000" pitchFamily="18" charset="-122"/>
              </a:rPr>
              <a:t>郑宇：输入用户堆积路线，输出用户层次图</a:t>
            </a:r>
            <a:endParaRPr lang="en-US" altLang="zh-CN" sz="1200" dirty="0" smtClean="0">
              <a:latin typeface="Adobe 楷体 Std R" panose="02020400000000000000" pitchFamily="18" charset="-122"/>
              <a:ea typeface="Adobe 楷体 Std R" panose="02020400000000000000" pitchFamily="18" charset="-122"/>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dirty="0" smtClean="0">
                <a:latin typeface="Adobe 楷体 Std R" panose="02020400000000000000" pitchFamily="18" charset="-122"/>
                <a:ea typeface="Adobe 楷体 Std R" panose="02020400000000000000" pitchFamily="18" charset="-122"/>
              </a:rPr>
              <a:t>3.</a:t>
            </a:r>
            <a:r>
              <a:rPr lang="zh-CN" altLang="en-US" sz="1200" spc="5" dirty="0" smtClean="0">
                <a:latin typeface="楷体"/>
                <a:cs typeface="楷体"/>
              </a:rPr>
              <a:t> “物理接触</a:t>
            </a:r>
            <a:r>
              <a:rPr lang="zh-CN" altLang="en-US" sz="1200" spc="-5" dirty="0" smtClean="0">
                <a:latin typeface="楷体"/>
                <a:cs typeface="楷体"/>
              </a:rPr>
              <a:t>”</a:t>
            </a:r>
            <a:r>
              <a:rPr lang="zh-CN" altLang="en-US" sz="1200" spc="65" dirty="0" smtClean="0">
                <a:latin typeface="Times New Roman"/>
                <a:cs typeface="Times New Roman"/>
              </a:rPr>
              <a:t> </a:t>
            </a:r>
            <a:r>
              <a:rPr lang="zh-CN" altLang="en-US" sz="1200" spc="5" dirty="0" smtClean="0">
                <a:latin typeface="楷体"/>
                <a:cs typeface="楷体"/>
              </a:rPr>
              <a:t>将用户的社交圈划分为室友，好朋友</a:t>
            </a:r>
            <a:r>
              <a:rPr lang="zh-CN" altLang="en-US" sz="1200" spc="-5" dirty="0" smtClean="0">
                <a:latin typeface="楷体"/>
                <a:cs typeface="楷体"/>
              </a:rPr>
              <a:t>，</a:t>
            </a:r>
            <a:r>
              <a:rPr lang="zh-CN" altLang="en-US" sz="1200" spc="-5" dirty="0" smtClean="0">
                <a:latin typeface="Times New Roman"/>
                <a:cs typeface="Times New Roman"/>
              </a:rPr>
              <a:t> </a:t>
            </a:r>
            <a:r>
              <a:rPr lang="zh-CN" altLang="en-US" sz="1200" spc="25" dirty="0" smtClean="0">
                <a:latin typeface="楷体"/>
                <a:cs typeface="楷体"/>
              </a:rPr>
              <a:t>工作伙伴等</a:t>
            </a:r>
            <a:endParaRPr lang="en-US" altLang="zh-CN" sz="1200" dirty="0" smtClean="0">
              <a:latin typeface="Adobe 楷体 Std R" panose="02020400000000000000" pitchFamily="18" charset="-122"/>
              <a:ea typeface="Adobe 楷体 Std R" panose="02020400000000000000" pitchFamily="18" charset="-122"/>
            </a:endParaRPr>
          </a:p>
          <a:p>
            <a:endParaRPr lang="zh-CN" altLang="en-US" dirty="0"/>
          </a:p>
        </p:txBody>
      </p:sp>
      <p:sp>
        <p:nvSpPr>
          <p:cNvPr id="4" name="灯片编号占位符 3"/>
          <p:cNvSpPr>
            <a:spLocks noGrp="1"/>
          </p:cNvSpPr>
          <p:nvPr>
            <p:ph type="sldNum" sz="quarter" idx="10"/>
          </p:nvPr>
        </p:nvSpPr>
        <p:spPr/>
        <p:txBody>
          <a:bodyPr/>
          <a:lstStyle/>
          <a:p>
            <a:fld id="{0FA145DA-22A1-4C79-B7DA-B1A43A3BAC29}" type="slidenum">
              <a:rPr lang="zh-CN" altLang="en-US" smtClean="0"/>
              <a:t>9</a:t>
            </a:fld>
            <a:endParaRPr lang="zh-CN" altLang="en-US"/>
          </a:p>
        </p:txBody>
      </p:sp>
    </p:spTree>
    <p:extLst>
      <p:ext uri="{BB962C8B-B14F-4D97-AF65-F5344CB8AC3E}">
        <p14:creationId xmlns:p14="http://schemas.microsoft.com/office/powerpoint/2010/main" val="11846667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单击以编辑母版副标题样式</a:t>
            </a:r>
            <a:endParaRPr lang="zh-CN" altLang="en-US"/>
          </a:p>
        </p:txBody>
      </p:sp>
      <p:sp>
        <p:nvSpPr>
          <p:cNvPr id="4" name="日期占位符 3"/>
          <p:cNvSpPr>
            <a:spLocks noGrp="1"/>
          </p:cNvSpPr>
          <p:nvPr>
            <p:ph type="dt" sz="half" idx="10"/>
          </p:nvPr>
        </p:nvSpPr>
        <p:spPr/>
        <p:txBody>
          <a:bodyPr/>
          <a:lstStyle/>
          <a:p>
            <a:fld id="{674A097D-A8F6-4FD1-81C2-6A7896E4B1DD}" type="datetimeFigureOut">
              <a:rPr lang="zh-CN" altLang="en-US" smtClean="0"/>
              <a:t>2016/12/3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85DDB01-5AFD-4AA9-B17F-784425DB2A01}" type="slidenum">
              <a:rPr lang="zh-CN" altLang="en-US" smtClean="0"/>
              <a:t>‹#›</a:t>
            </a:fld>
            <a:endParaRPr lang="zh-CN" altLang="en-US"/>
          </a:p>
        </p:txBody>
      </p:sp>
    </p:spTree>
    <p:extLst>
      <p:ext uri="{BB962C8B-B14F-4D97-AF65-F5344CB8AC3E}">
        <p14:creationId xmlns:p14="http://schemas.microsoft.com/office/powerpoint/2010/main" val="29420108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674A097D-A8F6-4FD1-81C2-6A7896E4B1DD}" type="datetimeFigureOut">
              <a:rPr lang="zh-CN" altLang="en-US" smtClean="0"/>
              <a:t>2016/12/3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85DDB01-5AFD-4AA9-B17F-784425DB2A01}" type="slidenum">
              <a:rPr lang="zh-CN" altLang="en-US" smtClean="0"/>
              <a:t>‹#›</a:t>
            </a:fld>
            <a:endParaRPr lang="zh-CN" altLang="en-US"/>
          </a:p>
        </p:txBody>
      </p:sp>
    </p:spTree>
    <p:extLst>
      <p:ext uri="{BB962C8B-B14F-4D97-AF65-F5344CB8AC3E}">
        <p14:creationId xmlns:p14="http://schemas.microsoft.com/office/powerpoint/2010/main" val="4437397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674A097D-A8F6-4FD1-81C2-6A7896E4B1DD}" type="datetimeFigureOut">
              <a:rPr lang="zh-CN" altLang="en-US" smtClean="0"/>
              <a:t>2016/12/3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85DDB01-5AFD-4AA9-B17F-784425DB2A01}" type="slidenum">
              <a:rPr lang="zh-CN" altLang="en-US" smtClean="0"/>
              <a:t>‹#›</a:t>
            </a:fld>
            <a:endParaRPr lang="zh-CN" altLang="en-US"/>
          </a:p>
        </p:txBody>
      </p:sp>
    </p:spTree>
    <p:extLst>
      <p:ext uri="{BB962C8B-B14F-4D97-AF65-F5344CB8AC3E}">
        <p14:creationId xmlns:p14="http://schemas.microsoft.com/office/powerpoint/2010/main" val="14465933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674A097D-A8F6-4FD1-81C2-6A7896E4B1DD}" type="datetimeFigureOut">
              <a:rPr lang="zh-CN" altLang="en-US" smtClean="0"/>
              <a:t>2016/12/3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85DDB01-5AFD-4AA9-B17F-784425DB2A01}" type="slidenum">
              <a:rPr lang="zh-CN" altLang="en-US" smtClean="0"/>
              <a:t>‹#›</a:t>
            </a:fld>
            <a:endParaRPr lang="zh-CN" altLang="en-US"/>
          </a:p>
        </p:txBody>
      </p:sp>
    </p:spTree>
    <p:extLst>
      <p:ext uri="{BB962C8B-B14F-4D97-AF65-F5344CB8AC3E}">
        <p14:creationId xmlns:p14="http://schemas.microsoft.com/office/powerpoint/2010/main" val="4471542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编辑母版文本样式</a:t>
            </a:r>
          </a:p>
        </p:txBody>
      </p:sp>
      <p:sp>
        <p:nvSpPr>
          <p:cNvPr id="4" name="日期占位符 3"/>
          <p:cNvSpPr>
            <a:spLocks noGrp="1"/>
          </p:cNvSpPr>
          <p:nvPr>
            <p:ph type="dt" sz="half" idx="10"/>
          </p:nvPr>
        </p:nvSpPr>
        <p:spPr/>
        <p:txBody>
          <a:bodyPr/>
          <a:lstStyle/>
          <a:p>
            <a:fld id="{674A097D-A8F6-4FD1-81C2-6A7896E4B1DD}" type="datetimeFigureOut">
              <a:rPr lang="zh-CN" altLang="en-US" smtClean="0"/>
              <a:t>2016/12/3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85DDB01-5AFD-4AA9-B17F-784425DB2A01}" type="slidenum">
              <a:rPr lang="zh-CN" altLang="en-US" smtClean="0"/>
              <a:t>‹#›</a:t>
            </a:fld>
            <a:endParaRPr lang="zh-CN" altLang="en-US"/>
          </a:p>
        </p:txBody>
      </p:sp>
    </p:spTree>
    <p:extLst>
      <p:ext uri="{BB962C8B-B14F-4D97-AF65-F5344CB8AC3E}">
        <p14:creationId xmlns:p14="http://schemas.microsoft.com/office/powerpoint/2010/main" val="26021542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674A097D-A8F6-4FD1-81C2-6A7896E4B1DD}" type="datetimeFigureOut">
              <a:rPr lang="zh-CN" altLang="en-US" smtClean="0"/>
              <a:t>2016/12/3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85DDB01-5AFD-4AA9-B17F-784425DB2A01}" type="slidenum">
              <a:rPr lang="zh-CN" altLang="en-US" smtClean="0"/>
              <a:t>‹#›</a:t>
            </a:fld>
            <a:endParaRPr lang="zh-CN" altLang="en-US"/>
          </a:p>
        </p:txBody>
      </p:sp>
    </p:spTree>
    <p:extLst>
      <p:ext uri="{BB962C8B-B14F-4D97-AF65-F5344CB8AC3E}">
        <p14:creationId xmlns:p14="http://schemas.microsoft.com/office/powerpoint/2010/main" val="9902758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674A097D-A8F6-4FD1-81C2-6A7896E4B1DD}" type="datetimeFigureOut">
              <a:rPr lang="zh-CN" altLang="en-US" smtClean="0"/>
              <a:t>2016/12/3</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85DDB01-5AFD-4AA9-B17F-784425DB2A01}" type="slidenum">
              <a:rPr lang="zh-CN" altLang="en-US" smtClean="0"/>
              <a:t>‹#›</a:t>
            </a:fld>
            <a:endParaRPr lang="zh-CN" altLang="en-US"/>
          </a:p>
        </p:txBody>
      </p:sp>
    </p:spTree>
    <p:extLst>
      <p:ext uri="{BB962C8B-B14F-4D97-AF65-F5344CB8AC3E}">
        <p14:creationId xmlns:p14="http://schemas.microsoft.com/office/powerpoint/2010/main" val="25815109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674A097D-A8F6-4FD1-81C2-6A7896E4B1DD}" type="datetimeFigureOut">
              <a:rPr lang="zh-CN" altLang="en-US" smtClean="0"/>
              <a:t>2016/12/3</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85DDB01-5AFD-4AA9-B17F-784425DB2A01}" type="slidenum">
              <a:rPr lang="zh-CN" altLang="en-US" smtClean="0"/>
              <a:t>‹#›</a:t>
            </a:fld>
            <a:endParaRPr lang="zh-CN" altLang="en-US"/>
          </a:p>
        </p:txBody>
      </p:sp>
    </p:spTree>
    <p:extLst>
      <p:ext uri="{BB962C8B-B14F-4D97-AF65-F5344CB8AC3E}">
        <p14:creationId xmlns:p14="http://schemas.microsoft.com/office/powerpoint/2010/main" val="40182060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674A097D-A8F6-4FD1-81C2-6A7896E4B1DD}" type="datetimeFigureOut">
              <a:rPr lang="zh-CN" altLang="en-US" smtClean="0"/>
              <a:t>2016/12/3</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85DDB01-5AFD-4AA9-B17F-784425DB2A01}" type="slidenum">
              <a:rPr lang="zh-CN" altLang="en-US" smtClean="0"/>
              <a:t>‹#›</a:t>
            </a:fld>
            <a:endParaRPr lang="zh-CN" altLang="en-US"/>
          </a:p>
        </p:txBody>
      </p:sp>
    </p:spTree>
    <p:extLst>
      <p:ext uri="{BB962C8B-B14F-4D97-AF65-F5344CB8AC3E}">
        <p14:creationId xmlns:p14="http://schemas.microsoft.com/office/powerpoint/2010/main" val="6493572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日期占位符 4"/>
          <p:cNvSpPr>
            <a:spLocks noGrp="1"/>
          </p:cNvSpPr>
          <p:nvPr>
            <p:ph type="dt" sz="half" idx="10"/>
          </p:nvPr>
        </p:nvSpPr>
        <p:spPr/>
        <p:txBody>
          <a:bodyPr/>
          <a:lstStyle/>
          <a:p>
            <a:fld id="{674A097D-A8F6-4FD1-81C2-6A7896E4B1DD}" type="datetimeFigureOut">
              <a:rPr lang="zh-CN" altLang="en-US" smtClean="0"/>
              <a:t>2016/12/3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85DDB01-5AFD-4AA9-B17F-784425DB2A01}" type="slidenum">
              <a:rPr lang="zh-CN" altLang="en-US" smtClean="0"/>
              <a:t>‹#›</a:t>
            </a:fld>
            <a:endParaRPr lang="zh-CN" altLang="en-US"/>
          </a:p>
        </p:txBody>
      </p:sp>
    </p:spTree>
    <p:extLst>
      <p:ext uri="{BB962C8B-B14F-4D97-AF65-F5344CB8AC3E}">
        <p14:creationId xmlns:p14="http://schemas.microsoft.com/office/powerpoint/2010/main" val="2883401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日期占位符 4"/>
          <p:cNvSpPr>
            <a:spLocks noGrp="1"/>
          </p:cNvSpPr>
          <p:nvPr>
            <p:ph type="dt" sz="half" idx="10"/>
          </p:nvPr>
        </p:nvSpPr>
        <p:spPr/>
        <p:txBody>
          <a:bodyPr/>
          <a:lstStyle/>
          <a:p>
            <a:fld id="{674A097D-A8F6-4FD1-81C2-6A7896E4B1DD}" type="datetimeFigureOut">
              <a:rPr lang="zh-CN" altLang="en-US" smtClean="0"/>
              <a:t>2016/12/3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85DDB01-5AFD-4AA9-B17F-784425DB2A01}" type="slidenum">
              <a:rPr lang="zh-CN" altLang="en-US" smtClean="0"/>
              <a:t>‹#›</a:t>
            </a:fld>
            <a:endParaRPr lang="zh-CN" altLang="en-US"/>
          </a:p>
        </p:txBody>
      </p:sp>
    </p:spTree>
    <p:extLst>
      <p:ext uri="{BB962C8B-B14F-4D97-AF65-F5344CB8AC3E}">
        <p14:creationId xmlns:p14="http://schemas.microsoft.com/office/powerpoint/2010/main" val="32457493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74A097D-A8F6-4FD1-81C2-6A7896E4B1DD}" type="datetimeFigureOut">
              <a:rPr lang="zh-CN" altLang="en-US" smtClean="0"/>
              <a:t>2016/12/3</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85DDB01-5AFD-4AA9-B17F-784425DB2A01}" type="slidenum">
              <a:rPr lang="zh-CN" altLang="en-US" smtClean="0"/>
              <a:t>‹#›</a:t>
            </a:fld>
            <a:endParaRPr lang="zh-CN" altLang="en-US"/>
          </a:p>
        </p:txBody>
      </p:sp>
    </p:spTree>
    <p:extLst>
      <p:ext uri="{BB962C8B-B14F-4D97-AF65-F5344CB8AC3E}">
        <p14:creationId xmlns:p14="http://schemas.microsoft.com/office/powerpoint/2010/main" val="38886051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jp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jpg"/></Relationships>
</file>

<file path=ppt/slides/_rels/slide12.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7.xml"/><Relationship Id="rId5" Type="http://schemas.openxmlformats.org/officeDocument/2006/relationships/chart" Target="../charts/chart4.xml"/><Relationship Id="rId4" Type="http://schemas.openxmlformats.org/officeDocument/2006/relationships/chart" Target="../charts/chart3.xml"/></Relationships>
</file>

<file path=ppt/slides/_rels/slide1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8" Type="http://schemas.openxmlformats.org/officeDocument/2006/relationships/image" Target="../media/image21.emf"/><Relationship Id="rId3" Type="http://schemas.openxmlformats.org/officeDocument/2006/relationships/notesSlide" Target="../notesSlides/notesSlide13.xml"/><Relationship Id="rId7" Type="http://schemas.openxmlformats.org/officeDocument/2006/relationships/oleObject" Target="../embeddings/oleObject2.bin"/><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image" Target="../media/image20.emf"/><Relationship Id="rId11" Type="http://schemas.openxmlformats.org/officeDocument/2006/relationships/image" Target="../media/image16.png"/><Relationship Id="rId5" Type="http://schemas.openxmlformats.org/officeDocument/2006/relationships/oleObject" Target="../embeddings/oleObject1.bin"/><Relationship Id="rId10" Type="http://schemas.openxmlformats.org/officeDocument/2006/relationships/image" Target="../media/image15.png"/><Relationship Id="rId4" Type="http://schemas.openxmlformats.org/officeDocument/2006/relationships/image" Target="../media/image1.jpg"/><Relationship Id="rId9"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1.jpg"/><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 Id="rId9" Type="http://schemas.openxmlformats.org/officeDocument/2006/relationships/image" Target="../media/image1.jpg"/></Relationships>
</file>

<file path=ppt/slides/_rels/slide17.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1.jpg"/></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image" Target="../media/image1.jpg"/><Relationship Id="rId4" Type="http://schemas.openxmlformats.org/officeDocument/2006/relationships/image" Target="../media/image32.gif"/></Relationships>
</file>

<file path=ppt/slides/_rels/slide19.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1.jpg"/></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1.jpg"/></Relationships>
</file>

<file path=ppt/slides/_rels/slide2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8.png"/><Relationship Id="rId4" Type="http://schemas.openxmlformats.org/officeDocument/2006/relationships/image" Target="../media/image35.png"/></Relationships>
</file>

<file path=ppt/slides/_rels/slide2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8.png"/><Relationship Id="rId4" Type="http://schemas.openxmlformats.org/officeDocument/2006/relationships/image" Target="../media/image35.png"/></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3.xml"/><Relationship Id="rId1" Type="http://schemas.openxmlformats.org/officeDocument/2006/relationships/slideLayout" Target="../slideLayouts/slideLayout7.xml"/><Relationship Id="rId5" Type="http://schemas.openxmlformats.org/officeDocument/2006/relationships/image" Target="../media/image1.jpg"/><Relationship Id="rId4" Type="http://schemas.openxmlformats.org/officeDocument/2006/relationships/image" Target="../media/image39.emf"/></Relationships>
</file>

<file path=ppt/slides/_rels/slide25.xml.rels><?xml version="1.0" encoding="UTF-8" standalone="yes"?>
<Relationships xmlns="http://schemas.openxmlformats.org/package/2006/relationships"><Relationship Id="rId3" Type="http://schemas.openxmlformats.org/officeDocument/2006/relationships/image" Target="../media/image40.gif"/><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1.jpg"/></Relationships>
</file>

<file path=ppt/slides/_rels/slide26.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image" Target="../media/image41.emf"/><Relationship Id="rId1" Type="http://schemas.openxmlformats.org/officeDocument/2006/relationships/slideLayout" Target="../slideLayouts/slideLayout7.xml"/><Relationship Id="rId6" Type="http://schemas.openxmlformats.org/officeDocument/2006/relationships/image" Target="../media/image1.jpg"/><Relationship Id="rId5" Type="http://schemas.openxmlformats.org/officeDocument/2006/relationships/image" Target="../media/image44.emf"/><Relationship Id="rId4" Type="http://schemas.openxmlformats.org/officeDocument/2006/relationships/image" Target="../media/image43.emf"/></Relationships>
</file>

<file path=ppt/slides/_rels/slide27.xml.rels><?xml version="1.0" encoding="UTF-8" standalone="yes"?>
<Relationships xmlns="http://schemas.openxmlformats.org/package/2006/relationships"><Relationship Id="rId3" Type="http://schemas.openxmlformats.org/officeDocument/2006/relationships/image" Target="../media/image41.emf"/><Relationship Id="rId7" Type="http://schemas.openxmlformats.org/officeDocument/2006/relationships/image" Target="../media/image1.jpg"/><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image" Target="../media/image44.emf"/><Relationship Id="rId5" Type="http://schemas.openxmlformats.org/officeDocument/2006/relationships/image" Target="../media/image42.emf"/><Relationship Id="rId4" Type="http://schemas.openxmlformats.org/officeDocument/2006/relationships/image" Target="../media/image43.emf"/></Relationships>
</file>

<file path=ppt/slides/_rels/slide28.xml.rels><?xml version="1.0" encoding="UTF-8" standalone="yes"?>
<Relationships xmlns="http://schemas.openxmlformats.org/package/2006/relationships"><Relationship Id="rId3" Type="http://schemas.openxmlformats.org/officeDocument/2006/relationships/image" Target="../media/image41.emf"/><Relationship Id="rId7" Type="http://schemas.openxmlformats.org/officeDocument/2006/relationships/image" Target="../media/image1.jpg"/><Relationship Id="rId2" Type="http://schemas.openxmlformats.org/officeDocument/2006/relationships/notesSlide" Target="../notesSlides/notesSlide26.xml"/><Relationship Id="rId1" Type="http://schemas.openxmlformats.org/officeDocument/2006/relationships/slideLayout" Target="../slideLayouts/slideLayout7.xml"/><Relationship Id="rId6" Type="http://schemas.openxmlformats.org/officeDocument/2006/relationships/image" Target="../media/image46.emf"/><Relationship Id="rId5" Type="http://schemas.openxmlformats.org/officeDocument/2006/relationships/image" Target="../media/image45.emf"/><Relationship Id="rId4" Type="http://schemas.openxmlformats.org/officeDocument/2006/relationships/image" Target="../media/image43.emf"/></Relationships>
</file>

<file path=ppt/slides/_rels/slide29.xml.rels><?xml version="1.0" encoding="UTF-8" standalone="yes"?>
<Relationships xmlns="http://schemas.openxmlformats.org/package/2006/relationships"><Relationship Id="rId3" Type="http://schemas.openxmlformats.org/officeDocument/2006/relationships/image" Target="../media/image47.emf"/><Relationship Id="rId7" Type="http://schemas.openxmlformats.org/officeDocument/2006/relationships/image" Target="../media/image1.jpg"/><Relationship Id="rId2" Type="http://schemas.openxmlformats.org/officeDocument/2006/relationships/notesSlide" Target="../notesSlides/notesSlide27.xml"/><Relationship Id="rId1" Type="http://schemas.openxmlformats.org/officeDocument/2006/relationships/slideLayout" Target="../slideLayouts/slideLayout7.xml"/><Relationship Id="rId6" Type="http://schemas.openxmlformats.org/officeDocument/2006/relationships/image" Target="../media/image50.emf"/><Relationship Id="rId5" Type="http://schemas.openxmlformats.org/officeDocument/2006/relationships/image" Target="../media/image49.emf"/><Relationship Id="rId4" Type="http://schemas.openxmlformats.org/officeDocument/2006/relationships/image" Target="../media/image48.emf"/></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jpg"/></Relationships>
</file>

<file path=ppt/slides/_rels/slide30.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image" Target="../media/image1.jpg"/><Relationship Id="rId1" Type="http://schemas.openxmlformats.org/officeDocument/2006/relationships/slideLayout" Target="../slideLayouts/slideLayout7.xml"/><Relationship Id="rId6" Type="http://schemas.openxmlformats.org/officeDocument/2006/relationships/image" Target="../media/image54.emf"/><Relationship Id="rId5" Type="http://schemas.openxmlformats.org/officeDocument/2006/relationships/image" Target="../media/image53.emf"/><Relationship Id="rId4" Type="http://schemas.openxmlformats.org/officeDocument/2006/relationships/image" Target="../media/image52.emf"/></Relationships>
</file>

<file path=ppt/slides/_rels/slide31.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28.xml"/><Relationship Id="rId1" Type="http://schemas.openxmlformats.org/officeDocument/2006/relationships/slideLayout" Target="../slideLayouts/slideLayout7.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1.jpg"/></Relationships>
</file>

<file path=ppt/slides/_rels/slide32.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1.jpg"/></Relationships>
</file>

<file path=ppt/slides/_rels/slide3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1.jpg"/></Relationships>
</file>

<file path=ppt/slides/_rels/slide3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1.xml"/><Relationship Id="rId1" Type="http://schemas.openxmlformats.org/officeDocument/2006/relationships/slideLayout" Target="../slideLayouts/slideLayout7.xml"/><Relationship Id="rId5" Type="http://schemas.openxmlformats.org/officeDocument/2006/relationships/image" Target="../media/image1.jpg"/><Relationship Id="rId4" Type="http://schemas.openxmlformats.org/officeDocument/2006/relationships/chart" Target="../charts/chart7.xml"/></Relationships>
</file>

<file path=ppt/slides/_rels/slide3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3.jpg"/></Relationships>
</file>

<file path=ppt/slides/_rels/slide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4.jp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7.jpe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8" Type="http://schemas.openxmlformats.org/officeDocument/2006/relationships/image" Target="../media/image12.jpeg"/><Relationship Id="rId3" Type="http://schemas.openxmlformats.org/officeDocument/2006/relationships/image" Target="../media/image1.jpg"/><Relationship Id="rId7" Type="http://schemas.openxmlformats.org/officeDocument/2006/relationships/image" Target="../media/image11.jp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0.jpg"/><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normAutofit/>
          </a:bodyPr>
          <a:lstStyle/>
          <a:p>
            <a:r>
              <a:rPr lang="zh-CN" altLang="en-US" dirty="0" smtClean="0">
                <a:latin typeface="Adobe 楷体 Std R" panose="02020400000000000000" pitchFamily="18" charset="-122"/>
                <a:ea typeface="Adobe 楷体 Std R" panose="02020400000000000000" pitchFamily="18" charset="-122"/>
              </a:rPr>
              <a:t>基于异构感知数据的用户关系强度分析研究</a:t>
            </a:r>
            <a:endParaRPr lang="zh-CN" altLang="en-US" dirty="0">
              <a:latin typeface="Adobe 楷体 Std R" panose="02020400000000000000" pitchFamily="18" charset="-122"/>
              <a:ea typeface="Adobe 楷体 Std R" panose="02020400000000000000" pitchFamily="18" charset="-122"/>
            </a:endParaRPr>
          </a:p>
        </p:txBody>
      </p:sp>
      <p:sp>
        <p:nvSpPr>
          <p:cNvPr id="3" name="副标题 2"/>
          <p:cNvSpPr>
            <a:spLocks noGrp="1"/>
          </p:cNvSpPr>
          <p:nvPr>
            <p:ph type="subTitle" idx="1"/>
          </p:nvPr>
        </p:nvSpPr>
        <p:spPr>
          <a:xfrm>
            <a:off x="7720793" y="4558488"/>
            <a:ext cx="3458308" cy="961170"/>
          </a:xfrm>
        </p:spPr>
        <p:txBody>
          <a:bodyPr/>
          <a:lstStyle/>
          <a:p>
            <a:pPr algn="l"/>
            <a:r>
              <a:rPr lang="zh-CN" altLang="en-US" dirty="0" smtClean="0">
                <a:latin typeface="Adobe 楷体 Std R" panose="02020400000000000000" pitchFamily="18" charset="-122"/>
                <a:ea typeface="Adobe 楷体 Std R" panose="02020400000000000000" pitchFamily="18" charset="-122"/>
              </a:rPr>
              <a:t>学生：王峰</a:t>
            </a:r>
            <a:endParaRPr lang="en-US" altLang="zh-CN" dirty="0" smtClean="0">
              <a:latin typeface="Adobe 楷体 Std R" panose="02020400000000000000" pitchFamily="18" charset="-122"/>
              <a:ea typeface="Adobe 楷体 Std R" panose="02020400000000000000" pitchFamily="18" charset="-122"/>
            </a:endParaRPr>
          </a:p>
          <a:p>
            <a:pPr algn="l"/>
            <a:r>
              <a:rPr lang="zh-CN" altLang="en-US" dirty="0" smtClean="0">
                <a:latin typeface="Adobe 楷体 Std R" panose="02020400000000000000" pitchFamily="18" charset="-122"/>
                <a:ea typeface="Adobe 楷体 Std R" panose="02020400000000000000" pitchFamily="18" charset="-122"/>
              </a:rPr>
              <a:t>导师：刘东波 研究员</a:t>
            </a:r>
            <a:endParaRPr lang="zh-CN" altLang="en-US" dirty="0">
              <a:latin typeface="Adobe 楷体 Std R" panose="02020400000000000000" pitchFamily="18" charset="-122"/>
              <a:ea typeface="Adobe 楷体 Std R" panose="02020400000000000000" pitchFamily="18" charset="-122"/>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47098" y="6251329"/>
            <a:ext cx="2251522" cy="420060"/>
          </a:xfrm>
          <a:prstGeom prst="rect">
            <a:avLst/>
          </a:prstGeom>
        </p:spPr>
      </p:pic>
    </p:spTree>
    <p:extLst>
      <p:ext uri="{BB962C8B-B14F-4D97-AF65-F5344CB8AC3E}">
        <p14:creationId xmlns:p14="http://schemas.microsoft.com/office/powerpoint/2010/main" val="69461652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838200" y="365126"/>
            <a:ext cx="10515600" cy="98889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4000" dirty="0" smtClean="0">
                <a:latin typeface="Adobe 楷体 Std R" panose="02020400000000000000" pitchFamily="18" charset="-122"/>
                <a:ea typeface="Adobe 楷体 Std R" panose="02020400000000000000" pitchFamily="18" charset="-122"/>
              </a:rPr>
              <a:t>研究内容</a:t>
            </a:r>
            <a:endParaRPr lang="zh-CN" altLang="en-US" sz="4000" dirty="0">
              <a:latin typeface="Adobe 楷体 Std R" panose="02020400000000000000" pitchFamily="18" charset="-122"/>
              <a:ea typeface="Adobe 楷体 Std R" panose="02020400000000000000" pitchFamily="18" charset="-122"/>
            </a:endParaRPr>
          </a:p>
        </p:txBody>
      </p:sp>
      <p:sp>
        <p:nvSpPr>
          <p:cNvPr id="3" name="内容占位符 2"/>
          <p:cNvSpPr txBox="1">
            <a:spLocks/>
          </p:cNvSpPr>
          <p:nvPr/>
        </p:nvSpPr>
        <p:spPr>
          <a:xfrm>
            <a:off x="838200" y="1354016"/>
            <a:ext cx="10515600" cy="482294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dirty="0" smtClean="0">
                <a:latin typeface="Adobe 黑体 Std R" panose="020B0400000000000000" pitchFamily="34" charset="-122"/>
                <a:ea typeface="Adobe 黑体 Std R" panose="020B0400000000000000" pitchFamily="34" charset="-122"/>
              </a:rPr>
              <a:t>基于智能手机</a:t>
            </a:r>
            <a:r>
              <a:rPr lang="zh-CN" altLang="en-US" dirty="0">
                <a:latin typeface="Adobe 黑体 Std R" panose="020B0400000000000000" pitchFamily="34" charset="-122"/>
                <a:ea typeface="Adobe 黑体 Std R" panose="020B0400000000000000" pitchFamily="34" charset="-122"/>
              </a:rPr>
              <a:t>的</a:t>
            </a:r>
            <a:r>
              <a:rPr lang="zh-CN" altLang="en-US" dirty="0" smtClean="0">
                <a:latin typeface="Adobe 黑体 Std R" panose="020B0400000000000000" pitchFamily="34" charset="-122"/>
                <a:ea typeface="Adobe 黑体 Std R" panose="020B0400000000000000" pitchFamily="34" charset="-122"/>
              </a:rPr>
              <a:t>异构感知数据计算用户之间的关系强度</a:t>
            </a:r>
            <a:endParaRPr lang="en-US" altLang="zh-CN" dirty="0" smtClean="0">
              <a:latin typeface="Adobe 黑体 Std R" panose="020B0400000000000000" pitchFamily="34" charset="-122"/>
              <a:ea typeface="Adobe 黑体 Std R" panose="020B0400000000000000" pitchFamily="34" charset="-122"/>
            </a:endParaRPr>
          </a:p>
          <a:p>
            <a:pPr marL="0" indent="0">
              <a:buFont typeface="Arial" panose="020B0604020202020204" pitchFamily="34" charset="0"/>
              <a:buNone/>
            </a:pPr>
            <a:endParaRPr lang="zh-CN" altLang="en-US" dirty="0" smtClean="0">
              <a:latin typeface="Adobe 黑体 Std R" panose="020B0400000000000000" pitchFamily="34" charset="-122"/>
              <a:ea typeface="Adobe 黑体 Std R" panose="020B0400000000000000" pitchFamily="34" charset="-122"/>
            </a:endParaRPr>
          </a:p>
          <a:p>
            <a:pPr lvl="1"/>
            <a:r>
              <a:rPr lang="zh-CN" altLang="en-US" sz="2000" spc="80" dirty="0" smtClean="0">
                <a:latin typeface="楷体"/>
                <a:cs typeface="楷体"/>
              </a:rPr>
              <a:t>基于用户日常轨迹位置数据计算用户之间的关系强度。</a:t>
            </a:r>
            <a:endParaRPr lang="en-US" altLang="zh-CN" sz="2000" spc="80" dirty="0" smtClean="0">
              <a:latin typeface="楷体"/>
              <a:cs typeface="楷体"/>
            </a:endParaRPr>
          </a:p>
          <a:p>
            <a:pPr lvl="1"/>
            <a:endParaRPr lang="en-US" altLang="zh-CN" sz="2000" spc="80" dirty="0">
              <a:latin typeface="楷体"/>
              <a:cs typeface="楷体"/>
            </a:endParaRPr>
          </a:p>
          <a:p>
            <a:pPr lvl="1"/>
            <a:r>
              <a:rPr lang="zh-CN" altLang="en-US" sz="2000" spc="80" dirty="0" smtClean="0">
                <a:latin typeface="楷体"/>
                <a:cs typeface="楷体"/>
              </a:rPr>
              <a:t>基于用户设备</a:t>
            </a:r>
            <a:r>
              <a:rPr lang="en-US" altLang="zh-CN" sz="2000" spc="80" dirty="0" smtClean="0">
                <a:latin typeface="楷体"/>
                <a:cs typeface="楷体"/>
              </a:rPr>
              <a:t>WiFi</a:t>
            </a:r>
            <a:r>
              <a:rPr lang="zh-CN" altLang="en-US" sz="2000" spc="80" dirty="0" smtClean="0">
                <a:latin typeface="楷体"/>
                <a:cs typeface="楷体"/>
              </a:rPr>
              <a:t>上下文环境感知数据计算用户之间的关系强度。</a:t>
            </a:r>
            <a:endParaRPr lang="zh-CN" altLang="en-US" sz="2000" dirty="0" smtClean="0">
              <a:latin typeface="楷体"/>
              <a:cs typeface="楷体"/>
            </a:endParaRPr>
          </a:p>
          <a:p>
            <a:pPr lvl="1"/>
            <a:endParaRPr lang="en-US" altLang="zh-CN" sz="2000" spc="80" dirty="0" smtClean="0">
              <a:latin typeface="楷体"/>
              <a:cs typeface="楷体"/>
            </a:endParaRPr>
          </a:p>
          <a:p>
            <a:pPr lvl="1"/>
            <a:r>
              <a:rPr lang="zh-CN" altLang="en-US" sz="2000" spc="80" dirty="0" smtClean="0">
                <a:latin typeface="楷体"/>
                <a:cs typeface="楷体"/>
              </a:rPr>
              <a:t>基于用户设备蓝牙上下文环境感知数据计算用户之间的关系强度。</a:t>
            </a:r>
            <a:endParaRPr lang="en-US" altLang="zh-CN" sz="2000" spc="80" dirty="0" smtClean="0">
              <a:latin typeface="楷体"/>
              <a:cs typeface="楷体"/>
            </a:endParaRPr>
          </a:p>
          <a:p>
            <a:pPr lvl="1"/>
            <a:endParaRPr lang="en-US" altLang="zh-CN" sz="2000" spc="80" dirty="0">
              <a:latin typeface="楷体"/>
              <a:cs typeface="楷体"/>
            </a:endParaRPr>
          </a:p>
          <a:p>
            <a:pPr lvl="1"/>
            <a:r>
              <a:rPr lang="zh-CN" altLang="en-US" sz="2000" spc="80" dirty="0" smtClean="0">
                <a:latin typeface="楷体"/>
                <a:cs typeface="楷体"/>
              </a:rPr>
              <a:t>采用集成学习思想对计算结果进行融合。</a:t>
            </a:r>
            <a:endParaRPr lang="zh-CN" altLang="en-US" sz="2000" dirty="0" smtClean="0">
              <a:latin typeface="楷体"/>
              <a:cs typeface="楷体"/>
            </a:endParaRPr>
          </a:p>
          <a:p>
            <a:pPr lvl="1"/>
            <a:endParaRPr lang="en-US" altLang="zh-CN" sz="2000" spc="80" dirty="0" smtClean="0">
              <a:latin typeface="楷体"/>
              <a:cs typeface="楷体"/>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71839" y="6251941"/>
            <a:ext cx="2251522" cy="420060"/>
          </a:xfrm>
          <a:prstGeom prst="rect">
            <a:avLst/>
          </a:prstGeom>
        </p:spPr>
      </p:pic>
      <p:pic>
        <p:nvPicPr>
          <p:cNvPr id="5" name="内容占位符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27589" y="3192587"/>
            <a:ext cx="621029" cy="621029"/>
          </a:xfrm>
          <a:prstGeom prst="rect">
            <a:avLst/>
          </a:prstGeom>
        </p:spPr>
      </p:pic>
      <p:sp>
        <p:nvSpPr>
          <p:cNvPr id="6" name="TextBox 4"/>
          <p:cNvSpPr txBox="1"/>
          <p:nvPr/>
        </p:nvSpPr>
        <p:spPr>
          <a:xfrm>
            <a:off x="1289271" y="3324227"/>
            <a:ext cx="236055" cy="369332"/>
          </a:xfrm>
          <a:prstGeom prst="rect">
            <a:avLst/>
          </a:prstGeom>
          <a:noFill/>
        </p:spPr>
        <p:txBody>
          <a:bodyPr wrap="square" rtlCol="0">
            <a:spAutoFit/>
          </a:bodyPr>
          <a:lstStyle/>
          <a:p>
            <a:r>
              <a:rPr lang="en-US" altLang="zh-CN" dirty="0" smtClean="0"/>
              <a:t>A</a:t>
            </a:r>
            <a:endParaRPr lang="zh-CN" altLang="en-US" dirty="0"/>
          </a:p>
        </p:txBody>
      </p:sp>
      <p:pic>
        <p:nvPicPr>
          <p:cNvPr id="7" name="内容占位符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51725" y="2232052"/>
            <a:ext cx="621029" cy="621029"/>
          </a:xfrm>
          <a:prstGeom prst="rect">
            <a:avLst/>
          </a:prstGeom>
        </p:spPr>
      </p:pic>
      <p:sp>
        <p:nvSpPr>
          <p:cNvPr id="8" name="TextBox 10"/>
          <p:cNvSpPr txBox="1"/>
          <p:nvPr/>
        </p:nvSpPr>
        <p:spPr>
          <a:xfrm>
            <a:off x="2513407" y="2363692"/>
            <a:ext cx="236055" cy="369332"/>
          </a:xfrm>
          <a:prstGeom prst="rect">
            <a:avLst/>
          </a:prstGeom>
          <a:noFill/>
        </p:spPr>
        <p:txBody>
          <a:bodyPr wrap="square" rtlCol="0">
            <a:spAutoFit/>
          </a:bodyPr>
          <a:lstStyle/>
          <a:p>
            <a:r>
              <a:rPr lang="en-US" altLang="zh-CN" dirty="0"/>
              <a:t>B</a:t>
            </a:r>
            <a:endParaRPr lang="zh-CN" altLang="en-US" dirty="0"/>
          </a:p>
        </p:txBody>
      </p:sp>
      <p:pic>
        <p:nvPicPr>
          <p:cNvPr id="9" name="内容占位符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55359" y="3192587"/>
            <a:ext cx="621029" cy="621029"/>
          </a:xfrm>
          <a:prstGeom prst="rect">
            <a:avLst/>
          </a:prstGeom>
        </p:spPr>
      </p:pic>
      <p:sp>
        <p:nvSpPr>
          <p:cNvPr id="10" name="TextBox 12"/>
          <p:cNvSpPr txBox="1"/>
          <p:nvPr/>
        </p:nvSpPr>
        <p:spPr>
          <a:xfrm>
            <a:off x="2517041" y="3324227"/>
            <a:ext cx="236055" cy="369332"/>
          </a:xfrm>
          <a:prstGeom prst="rect">
            <a:avLst/>
          </a:prstGeom>
          <a:noFill/>
        </p:spPr>
        <p:txBody>
          <a:bodyPr wrap="square" rtlCol="0">
            <a:spAutoFit/>
          </a:bodyPr>
          <a:lstStyle/>
          <a:p>
            <a:r>
              <a:rPr lang="en-US" altLang="zh-CN" dirty="0"/>
              <a:t>C</a:t>
            </a:r>
            <a:endParaRPr lang="zh-CN" altLang="en-US" dirty="0"/>
          </a:p>
        </p:txBody>
      </p:sp>
      <p:pic>
        <p:nvPicPr>
          <p:cNvPr id="11" name="内容占位符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51725" y="4280328"/>
            <a:ext cx="621029" cy="621029"/>
          </a:xfrm>
          <a:prstGeom prst="rect">
            <a:avLst/>
          </a:prstGeom>
        </p:spPr>
      </p:pic>
      <p:sp>
        <p:nvSpPr>
          <p:cNvPr id="12" name="TextBox 14"/>
          <p:cNvSpPr txBox="1"/>
          <p:nvPr/>
        </p:nvSpPr>
        <p:spPr>
          <a:xfrm>
            <a:off x="2513407" y="4411968"/>
            <a:ext cx="236055" cy="369332"/>
          </a:xfrm>
          <a:prstGeom prst="rect">
            <a:avLst/>
          </a:prstGeom>
          <a:noFill/>
        </p:spPr>
        <p:txBody>
          <a:bodyPr wrap="square" rtlCol="0">
            <a:spAutoFit/>
          </a:bodyPr>
          <a:lstStyle/>
          <a:p>
            <a:r>
              <a:rPr lang="en-US" altLang="zh-CN" dirty="0"/>
              <a:t>D</a:t>
            </a:r>
            <a:endParaRPr lang="zh-CN" altLang="en-US" dirty="0"/>
          </a:p>
        </p:txBody>
      </p:sp>
      <p:cxnSp>
        <p:nvCxnSpPr>
          <p:cNvPr id="13" name="直接箭头连接符 12"/>
          <p:cNvCxnSpPr>
            <a:stCxn id="5" idx="3"/>
          </p:cNvCxnSpPr>
          <p:nvPr/>
        </p:nvCxnSpPr>
        <p:spPr>
          <a:xfrm flipV="1">
            <a:off x="1748618" y="2489409"/>
            <a:ext cx="496789" cy="1013693"/>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a:stCxn id="5" idx="3"/>
          </p:cNvCxnSpPr>
          <p:nvPr/>
        </p:nvCxnSpPr>
        <p:spPr>
          <a:xfrm flipV="1">
            <a:off x="1748618" y="3449944"/>
            <a:ext cx="496789" cy="53158"/>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a:stCxn id="5" idx="3"/>
          </p:cNvCxnSpPr>
          <p:nvPr/>
        </p:nvCxnSpPr>
        <p:spPr>
          <a:xfrm>
            <a:off x="1748618" y="3503102"/>
            <a:ext cx="650922" cy="1039547"/>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pic>
        <p:nvPicPr>
          <p:cNvPr id="16" name="图片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18436" y="2279929"/>
            <a:ext cx="457200" cy="457200"/>
          </a:xfrm>
          <a:prstGeom prst="rect">
            <a:avLst/>
          </a:prstGeom>
        </p:spPr>
      </p:pic>
      <p:pic>
        <p:nvPicPr>
          <p:cNvPr id="17" name="图片 1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45194" y="4376231"/>
            <a:ext cx="457200" cy="457200"/>
          </a:xfrm>
          <a:prstGeom prst="rect">
            <a:avLst/>
          </a:prstGeom>
        </p:spPr>
      </p:pic>
      <p:pic>
        <p:nvPicPr>
          <p:cNvPr id="18" name="图片 1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249981" y="3315174"/>
            <a:ext cx="457200" cy="457200"/>
          </a:xfrm>
          <a:prstGeom prst="rect">
            <a:avLst/>
          </a:prstGeom>
        </p:spPr>
      </p:pic>
      <p:sp>
        <p:nvSpPr>
          <p:cNvPr id="21" name="加号 20"/>
          <p:cNvSpPr/>
          <p:nvPr/>
        </p:nvSpPr>
        <p:spPr>
          <a:xfrm>
            <a:off x="3856069" y="3114809"/>
            <a:ext cx="723900" cy="723428"/>
          </a:xfrm>
          <a:prstGeom prst="mathPlus">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pic>
        <p:nvPicPr>
          <p:cNvPr id="22" name="内容占位符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16674" y="3027116"/>
            <a:ext cx="722387" cy="722387"/>
          </a:xfrm>
          <a:prstGeom prst="rect">
            <a:avLst/>
          </a:prstGeom>
        </p:spPr>
      </p:pic>
      <p:sp>
        <p:nvSpPr>
          <p:cNvPr id="23" name="TextBox 26"/>
          <p:cNvSpPr txBox="1"/>
          <p:nvPr/>
        </p:nvSpPr>
        <p:spPr>
          <a:xfrm>
            <a:off x="7529702" y="3239416"/>
            <a:ext cx="286067" cy="369332"/>
          </a:xfrm>
          <a:prstGeom prst="rect">
            <a:avLst/>
          </a:prstGeom>
          <a:noFill/>
        </p:spPr>
        <p:txBody>
          <a:bodyPr wrap="square" rtlCol="0">
            <a:spAutoFit/>
          </a:bodyPr>
          <a:lstStyle/>
          <a:p>
            <a:r>
              <a:rPr lang="en-US" altLang="zh-CN" dirty="0"/>
              <a:t>B</a:t>
            </a:r>
            <a:endParaRPr lang="zh-CN" altLang="en-US" dirty="0"/>
          </a:p>
        </p:txBody>
      </p:sp>
      <p:pic>
        <p:nvPicPr>
          <p:cNvPr id="24" name="内容占位符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892888" y="3065216"/>
            <a:ext cx="722387" cy="722387"/>
          </a:xfrm>
          <a:prstGeom prst="rect">
            <a:avLst/>
          </a:prstGeom>
        </p:spPr>
      </p:pic>
      <p:sp>
        <p:nvSpPr>
          <p:cNvPr id="25" name="TextBox 28"/>
          <p:cNvSpPr txBox="1"/>
          <p:nvPr/>
        </p:nvSpPr>
        <p:spPr>
          <a:xfrm>
            <a:off x="9105916" y="3277516"/>
            <a:ext cx="286067" cy="369332"/>
          </a:xfrm>
          <a:prstGeom prst="rect">
            <a:avLst/>
          </a:prstGeom>
          <a:noFill/>
        </p:spPr>
        <p:txBody>
          <a:bodyPr wrap="square" rtlCol="0">
            <a:spAutoFit/>
          </a:bodyPr>
          <a:lstStyle/>
          <a:p>
            <a:r>
              <a:rPr lang="en-US" altLang="zh-CN" dirty="0"/>
              <a:t>C</a:t>
            </a:r>
            <a:endParaRPr lang="zh-CN" altLang="en-US" dirty="0"/>
          </a:p>
        </p:txBody>
      </p:sp>
      <p:pic>
        <p:nvPicPr>
          <p:cNvPr id="26" name="内容占位符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684572" y="3033567"/>
            <a:ext cx="722387" cy="722387"/>
          </a:xfrm>
          <a:prstGeom prst="rect">
            <a:avLst/>
          </a:prstGeom>
        </p:spPr>
      </p:pic>
      <p:sp>
        <p:nvSpPr>
          <p:cNvPr id="27" name="TextBox 30"/>
          <p:cNvSpPr txBox="1"/>
          <p:nvPr/>
        </p:nvSpPr>
        <p:spPr>
          <a:xfrm>
            <a:off x="10897600" y="3245867"/>
            <a:ext cx="286067" cy="369332"/>
          </a:xfrm>
          <a:prstGeom prst="rect">
            <a:avLst/>
          </a:prstGeom>
          <a:noFill/>
        </p:spPr>
        <p:txBody>
          <a:bodyPr wrap="square" rtlCol="0">
            <a:spAutoFit/>
          </a:bodyPr>
          <a:lstStyle/>
          <a:p>
            <a:r>
              <a:rPr lang="en-US" altLang="zh-CN" dirty="0"/>
              <a:t>D</a:t>
            </a:r>
            <a:endParaRPr lang="zh-CN" altLang="en-US" dirty="0"/>
          </a:p>
        </p:txBody>
      </p:sp>
      <p:sp>
        <p:nvSpPr>
          <p:cNvPr id="30" name="右箭头 29"/>
          <p:cNvSpPr/>
          <p:nvPr/>
        </p:nvSpPr>
        <p:spPr>
          <a:xfrm>
            <a:off x="6248400" y="3282077"/>
            <a:ext cx="681023" cy="421007"/>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1" name="燕尾形 30"/>
          <p:cNvSpPr/>
          <p:nvPr/>
        </p:nvSpPr>
        <p:spPr>
          <a:xfrm>
            <a:off x="8410575" y="3324699"/>
            <a:ext cx="247650" cy="288610"/>
          </a:xfrm>
          <a:prstGeom prst="chevron">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solidFill>
                <a:schemeClr val="tx1"/>
              </a:solidFill>
            </a:endParaRPr>
          </a:p>
        </p:txBody>
      </p:sp>
      <p:sp>
        <p:nvSpPr>
          <p:cNvPr id="32" name="燕尾形 31"/>
          <p:cNvSpPr/>
          <p:nvPr/>
        </p:nvSpPr>
        <p:spPr>
          <a:xfrm>
            <a:off x="10020100" y="3315174"/>
            <a:ext cx="247650" cy="288610"/>
          </a:xfrm>
          <a:prstGeom prst="chevron">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solidFill>
                <a:schemeClr val="tx1"/>
              </a:solidFill>
            </a:endParaRPr>
          </a:p>
        </p:txBody>
      </p:sp>
    </p:spTree>
    <p:extLst>
      <p:ext uri="{BB962C8B-B14F-4D97-AF65-F5344CB8AC3E}">
        <p14:creationId xmlns:p14="http://schemas.microsoft.com/office/powerpoint/2010/main" val="36952871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fade">
                                      <p:cBhvr>
                                        <p:cTn id="12" dur="500"/>
                                        <p:tgtEl>
                                          <p:spTgt spid="3">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animEffect transition="in" filter="fade">
                                      <p:cBhvr>
                                        <p:cTn id="17" dur="500"/>
                                        <p:tgtEl>
                                          <p:spTgt spid="3">
                                            <p:txEl>
                                              <p:pRg st="6" end="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8" end="8"/>
                                            </p:txEl>
                                          </p:spTgt>
                                        </p:tgtEl>
                                        <p:attrNameLst>
                                          <p:attrName>style.visibility</p:attrName>
                                        </p:attrNameLst>
                                      </p:cBhvr>
                                      <p:to>
                                        <p:strVal val="visible"/>
                                      </p:to>
                                    </p:set>
                                    <p:animEffect transition="in" filter="fade">
                                      <p:cBhvr>
                                        <p:cTn id="22" dur="500"/>
                                        <p:tgtEl>
                                          <p:spTgt spid="3">
                                            <p:txEl>
                                              <p:pRg st="8" end="8"/>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nodeType="clickEffect">
                                  <p:stCondLst>
                                    <p:cond delay="0"/>
                                  </p:stCondLst>
                                  <p:childTnLst>
                                    <p:set>
                                      <p:cBhvr>
                                        <p:cTn id="26" dur="1" fill="hold">
                                          <p:stCondLst>
                                            <p:cond delay="0"/>
                                          </p:stCondLst>
                                        </p:cTn>
                                        <p:tgtEl>
                                          <p:spTgt spid="3">
                                            <p:txEl>
                                              <p:pRg st="2" end="2"/>
                                            </p:txEl>
                                          </p:spTgt>
                                        </p:tgtEl>
                                        <p:attrNameLst>
                                          <p:attrName>style.visibility</p:attrName>
                                        </p:attrNameLst>
                                      </p:cBhvr>
                                      <p:to>
                                        <p:strVal val="hidden"/>
                                      </p:to>
                                    </p:set>
                                  </p:childTnLst>
                                </p:cTn>
                              </p:par>
                              <p:par>
                                <p:cTn id="27" presetID="1" presetClass="exit" presetSubtype="0" fill="hold" nodeType="withEffect">
                                  <p:stCondLst>
                                    <p:cond delay="0"/>
                                  </p:stCondLst>
                                  <p:childTnLst>
                                    <p:set>
                                      <p:cBhvr>
                                        <p:cTn id="28" dur="1" fill="hold">
                                          <p:stCondLst>
                                            <p:cond delay="0"/>
                                          </p:stCondLst>
                                        </p:cTn>
                                        <p:tgtEl>
                                          <p:spTgt spid="3">
                                            <p:txEl>
                                              <p:pRg st="4" end="4"/>
                                            </p:txEl>
                                          </p:spTgt>
                                        </p:tgtEl>
                                        <p:attrNameLst>
                                          <p:attrName>style.visibility</p:attrName>
                                        </p:attrNameLst>
                                      </p:cBhvr>
                                      <p:to>
                                        <p:strVal val="hidden"/>
                                      </p:to>
                                    </p:set>
                                  </p:childTnLst>
                                </p:cTn>
                              </p:par>
                              <p:par>
                                <p:cTn id="29" presetID="1" presetClass="exit" presetSubtype="0" fill="hold"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hidden"/>
                                      </p:to>
                                    </p:set>
                                  </p:childTnLst>
                                </p:cTn>
                              </p:par>
                              <p:par>
                                <p:cTn id="31" presetID="1" presetClass="exit" presetSubtype="0" fill="hold"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hidden"/>
                                      </p:to>
                                    </p:set>
                                  </p:childTnLst>
                                </p:cTn>
                              </p:par>
                              <p:par>
                                <p:cTn id="33" presetID="10" presetClass="entr" presetSubtype="0" fill="hold" nodeType="with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fade">
                                      <p:cBhvr>
                                        <p:cTn id="35" dur="500"/>
                                        <p:tgtEl>
                                          <p:spTgt spid="5"/>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6"/>
                                        </p:tgtEl>
                                        <p:attrNameLst>
                                          <p:attrName>style.visibility</p:attrName>
                                        </p:attrNameLst>
                                      </p:cBhvr>
                                      <p:to>
                                        <p:strVal val="visible"/>
                                      </p:to>
                                    </p:set>
                                    <p:animEffect transition="in" filter="fade">
                                      <p:cBhvr>
                                        <p:cTn id="38" dur="500"/>
                                        <p:tgtEl>
                                          <p:spTgt spid="6"/>
                                        </p:tgtEl>
                                      </p:cBhvr>
                                    </p:animEffect>
                                  </p:childTnLst>
                                </p:cTn>
                              </p:par>
                              <p:par>
                                <p:cTn id="39" presetID="10" presetClass="entr" presetSubtype="0" fill="hold" nodeType="withEffect">
                                  <p:stCondLst>
                                    <p:cond delay="0"/>
                                  </p:stCondLst>
                                  <p:childTnLst>
                                    <p:set>
                                      <p:cBhvr>
                                        <p:cTn id="40" dur="1" fill="hold">
                                          <p:stCondLst>
                                            <p:cond delay="0"/>
                                          </p:stCondLst>
                                        </p:cTn>
                                        <p:tgtEl>
                                          <p:spTgt spid="7"/>
                                        </p:tgtEl>
                                        <p:attrNameLst>
                                          <p:attrName>style.visibility</p:attrName>
                                        </p:attrNameLst>
                                      </p:cBhvr>
                                      <p:to>
                                        <p:strVal val="visible"/>
                                      </p:to>
                                    </p:set>
                                    <p:animEffect transition="in" filter="fade">
                                      <p:cBhvr>
                                        <p:cTn id="41" dur="500"/>
                                        <p:tgtEl>
                                          <p:spTgt spid="7"/>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8"/>
                                        </p:tgtEl>
                                        <p:attrNameLst>
                                          <p:attrName>style.visibility</p:attrName>
                                        </p:attrNameLst>
                                      </p:cBhvr>
                                      <p:to>
                                        <p:strVal val="visible"/>
                                      </p:to>
                                    </p:set>
                                    <p:animEffect transition="in" filter="fade">
                                      <p:cBhvr>
                                        <p:cTn id="44" dur="500"/>
                                        <p:tgtEl>
                                          <p:spTgt spid="8"/>
                                        </p:tgtEl>
                                      </p:cBhvr>
                                    </p:animEffect>
                                  </p:childTnLst>
                                </p:cTn>
                              </p:par>
                              <p:par>
                                <p:cTn id="45" presetID="10" presetClass="entr" presetSubtype="0" fill="hold" nodeType="withEffect">
                                  <p:stCondLst>
                                    <p:cond delay="0"/>
                                  </p:stCondLst>
                                  <p:childTnLst>
                                    <p:set>
                                      <p:cBhvr>
                                        <p:cTn id="46" dur="1" fill="hold">
                                          <p:stCondLst>
                                            <p:cond delay="0"/>
                                          </p:stCondLst>
                                        </p:cTn>
                                        <p:tgtEl>
                                          <p:spTgt spid="9"/>
                                        </p:tgtEl>
                                        <p:attrNameLst>
                                          <p:attrName>style.visibility</p:attrName>
                                        </p:attrNameLst>
                                      </p:cBhvr>
                                      <p:to>
                                        <p:strVal val="visible"/>
                                      </p:to>
                                    </p:set>
                                    <p:animEffect transition="in" filter="fade">
                                      <p:cBhvr>
                                        <p:cTn id="47" dur="500"/>
                                        <p:tgtEl>
                                          <p:spTgt spid="9"/>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0"/>
                                        </p:tgtEl>
                                        <p:attrNameLst>
                                          <p:attrName>style.visibility</p:attrName>
                                        </p:attrNameLst>
                                      </p:cBhvr>
                                      <p:to>
                                        <p:strVal val="visible"/>
                                      </p:to>
                                    </p:set>
                                    <p:animEffect transition="in" filter="fade">
                                      <p:cBhvr>
                                        <p:cTn id="50" dur="500"/>
                                        <p:tgtEl>
                                          <p:spTgt spid="10"/>
                                        </p:tgtEl>
                                      </p:cBhvr>
                                    </p:animEffect>
                                  </p:childTnLst>
                                </p:cTn>
                              </p:par>
                              <p:par>
                                <p:cTn id="51" presetID="10" presetClass="entr" presetSubtype="0" fill="hold" nodeType="withEffect">
                                  <p:stCondLst>
                                    <p:cond delay="0"/>
                                  </p:stCondLst>
                                  <p:childTnLst>
                                    <p:set>
                                      <p:cBhvr>
                                        <p:cTn id="52" dur="1" fill="hold">
                                          <p:stCondLst>
                                            <p:cond delay="0"/>
                                          </p:stCondLst>
                                        </p:cTn>
                                        <p:tgtEl>
                                          <p:spTgt spid="11"/>
                                        </p:tgtEl>
                                        <p:attrNameLst>
                                          <p:attrName>style.visibility</p:attrName>
                                        </p:attrNameLst>
                                      </p:cBhvr>
                                      <p:to>
                                        <p:strVal val="visible"/>
                                      </p:to>
                                    </p:set>
                                    <p:animEffect transition="in" filter="fade">
                                      <p:cBhvr>
                                        <p:cTn id="53" dur="500"/>
                                        <p:tgtEl>
                                          <p:spTgt spid="11"/>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12"/>
                                        </p:tgtEl>
                                        <p:attrNameLst>
                                          <p:attrName>style.visibility</p:attrName>
                                        </p:attrNameLst>
                                      </p:cBhvr>
                                      <p:to>
                                        <p:strVal val="visible"/>
                                      </p:to>
                                    </p:set>
                                    <p:animEffect transition="in" filter="fade">
                                      <p:cBhvr>
                                        <p:cTn id="56" dur="500"/>
                                        <p:tgtEl>
                                          <p:spTgt spid="12"/>
                                        </p:tgtEl>
                                      </p:cBhvr>
                                    </p:animEffect>
                                  </p:childTnLst>
                                </p:cTn>
                              </p:par>
                              <p:par>
                                <p:cTn id="57" presetID="10" presetClass="entr" presetSubtype="0" fill="hold" nodeType="withEffect">
                                  <p:stCondLst>
                                    <p:cond delay="0"/>
                                  </p:stCondLst>
                                  <p:childTnLst>
                                    <p:set>
                                      <p:cBhvr>
                                        <p:cTn id="58" dur="1" fill="hold">
                                          <p:stCondLst>
                                            <p:cond delay="0"/>
                                          </p:stCondLst>
                                        </p:cTn>
                                        <p:tgtEl>
                                          <p:spTgt spid="13"/>
                                        </p:tgtEl>
                                        <p:attrNameLst>
                                          <p:attrName>style.visibility</p:attrName>
                                        </p:attrNameLst>
                                      </p:cBhvr>
                                      <p:to>
                                        <p:strVal val="visible"/>
                                      </p:to>
                                    </p:set>
                                    <p:animEffect transition="in" filter="fade">
                                      <p:cBhvr>
                                        <p:cTn id="59" dur="500"/>
                                        <p:tgtEl>
                                          <p:spTgt spid="13"/>
                                        </p:tgtEl>
                                      </p:cBhvr>
                                    </p:animEffect>
                                  </p:childTnLst>
                                </p:cTn>
                              </p:par>
                              <p:par>
                                <p:cTn id="60" presetID="10" presetClass="entr" presetSubtype="0" fill="hold" nodeType="withEffect">
                                  <p:stCondLst>
                                    <p:cond delay="0"/>
                                  </p:stCondLst>
                                  <p:childTnLst>
                                    <p:set>
                                      <p:cBhvr>
                                        <p:cTn id="61" dur="1" fill="hold">
                                          <p:stCondLst>
                                            <p:cond delay="0"/>
                                          </p:stCondLst>
                                        </p:cTn>
                                        <p:tgtEl>
                                          <p:spTgt spid="14"/>
                                        </p:tgtEl>
                                        <p:attrNameLst>
                                          <p:attrName>style.visibility</p:attrName>
                                        </p:attrNameLst>
                                      </p:cBhvr>
                                      <p:to>
                                        <p:strVal val="visible"/>
                                      </p:to>
                                    </p:set>
                                    <p:animEffect transition="in" filter="fade">
                                      <p:cBhvr>
                                        <p:cTn id="62" dur="500"/>
                                        <p:tgtEl>
                                          <p:spTgt spid="14"/>
                                        </p:tgtEl>
                                      </p:cBhvr>
                                    </p:animEffect>
                                  </p:childTnLst>
                                </p:cTn>
                              </p:par>
                              <p:par>
                                <p:cTn id="63" presetID="10" presetClass="entr" presetSubtype="0" fill="hold" nodeType="withEffect">
                                  <p:stCondLst>
                                    <p:cond delay="0"/>
                                  </p:stCondLst>
                                  <p:childTnLst>
                                    <p:set>
                                      <p:cBhvr>
                                        <p:cTn id="64" dur="1" fill="hold">
                                          <p:stCondLst>
                                            <p:cond delay="0"/>
                                          </p:stCondLst>
                                        </p:cTn>
                                        <p:tgtEl>
                                          <p:spTgt spid="15"/>
                                        </p:tgtEl>
                                        <p:attrNameLst>
                                          <p:attrName>style.visibility</p:attrName>
                                        </p:attrNameLst>
                                      </p:cBhvr>
                                      <p:to>
                                        <p:strVal val="visible"/>
                                      </p:to>
                                    </p:set>
                                    <p:animEffect transition="in" filter="fade">
                                      <p:cBhvr>
                                        <p:cTn id="65" dur="500"/>
                                        <p:tgtEl>
                                          <p:spTgt spid="15"/>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21"/>
                                        </p:tgtEl>
                                        <p:attrNameLst>
                                          <p:attrName>style.visibility</p:attrName>
                                        </p:attrNameLst>
                                      </p:cBhvr>
                                      <p:to>
                                        <p:strVal val="visible"/>
                                      </p:to>
                                    </p:set>
                                    <p:animEffect transition="in" filter="fade">
                                      <p:cBhvr>
                                        <p:cTn id="68" dur="500"/>
                                        <p:tgtEl>
                                          <p:spTgt spid="21"/>
                                        </p:tgtEl>
                                      </p:cBhvr>
                                    </p:animEffect>
                                  </p:childTnLst>
                                </p:cTn>
                              </p:par>
                              <p:par>
                                <p:cTn id="69" presetID="10" presetClass="entr" presetSubtype="0" fill="hold" nodeType="withEffect">
                                  <p:stCondLst>
                                    <p:cond delay="0"/>
                                  </p:stCondLst>
                                  <p:childTnLst>
                                    <p:set>
                                      <p:cBhvr>
                                        <p:cTn id="70" dur="1" fill="hold">
                                          <p:stCondLst>
                                            <p:cond delay="0"/>
                                          </p:stCondLst>
                                        </p:cTn>
                                        <p:tgtEl>
                                          <p:spTgt spid="16"/>
                                        </p:tgtEl>
                                        <p:attrNameLst>
                                          <p:attrName>style.visibility</p:attrName>
                                        </p:attrNameLst>
                                      </p:cBhvr>
                                      <p:to>
                                        <p:strVal val="visible"/>
                                      </p:to>
                                    </p:set>
                                    <p:animEffect transition="in" filter="fade">
                                      <p:cBhvr>
                                        <p:cTn id="71" dur="500"/>
                                        <p:tgtEl>
                                          <p:spTgt spid="16"/>
                                        </p:tgtEl>
                                      </p:cBhvr>
                                    </p:animEffect>
                                  </p:childTnLst>
                                </p:cTn>
                              </p:par>
                              <p:par>
                                <p:cTn id="72" presetID="10" presetClass="entr" presetSubtype="0" fill="hold" nodeType="withEffect">
                                  <p:stCondLst>
                                    <p:cond delay="0"/>
                                  </p:stCondLst>
                                  <p:childTnLst>
                                    <p:set>
                                      <p:cBhvr>
                                        <p:cTn id="73" dur="1" fill="hold">
                                          <p:stCondLst>
                                            <p:cond delay="0"/>
                                          </p:stCondLst>
                                        </p:cTn>
                                        <p:tgtEl>
                                          <p:spTgt spid="17"/>
                                        </p:tgtEl>
                                        <p:attrNameLst>
                                          <p:attrName>style.visibility</p:attrName>
                                        </p:attrNameLst>
                                      </p:cBhvr>
                                      <p:to>
                                        <p:strVal val="visible"/>
                                      </p:to>
                                    </p:set>
                                    <p:animEffect transition="in" filter="fade">
                                      <p:cBhvr>
                                        <p:cTn id="74" dur="500"/>
                                        <p:tgtEl>
                                          <p:spTgt spid="17"/>
                                        </p:tgtEl>
                                      </p:cBhvr>
                                    </p:animEffect>
                                  </p:childTnLst>
                                </p:cTn>
                              </p:par>
                              <p:par>
                                <p:cTn id="75" presetID="10" presetClass="entr" presetSubtype="0" fill="hold" nodeType="withEffect">
                                  <p:stCondLst>
                                    <p:cond delay="0"/>
                                  </p:stCondLst>
                                  <p:childTnLst>
                                    <p:set>
                                      <p:cBhvr>
                                        <p:cTn id="76" dur="1" fill="hold">
                                          <p:stCondLst>
                                            <p:cond delay="0"/>
                                          </p:stCondLst>
                                        </p:cTn>
                                        <p:tgtEl>
                                          <p:spTgt spid="18"/>
                                        </p:tgtEl>
                                        <p:attrNameLst>
                                          <p:attrName>style.visibility</p:attrName>
                                        </p:attrNameLst>
                                      </p:cBhvr>
                                      <p:to>
                                        <p:strVal val="visible"/>
                                      </p:to>
                                    </p:set>
                                    <p:animEffect transition="in" filter="fade">
                                      <p:cBhvr>
                                        <p:cTn id="77" dur="500"/>
                                        <p:tgtEl>
                                          <p:spTgt spid="18"/>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30"/>
                                        </p:tgtEl>
                                        <p:attrNameLst>
                                          <p:attrName>style.visibility</p:attrName>
                                        </p:attrNameLst>
                                      </p:cBhvr>
                                      <p:to>
                                        <p:strVal val="visible"/>
                                      </p:to>
                                    </p:set>
                                    <p:animEffect transition="in" filter="fade">
                                      <p:cBhvr>
                                        <p:cTn id="80" dur="500"/>
                                        <p:tgtEl>
                                          <p:spTgt spid="30"/>
                                        </p:tgtEl>
                                      </p:cBhvr>
                                    </p:animEffect>
                                  </p:childTnLst>
                                </p:cTn>
                              </p:par>
                              <p:par>
                                <p:cTn id="81" presetID="10" presetClass="entr" presetSubtype="0" fill="hold" nodeType="withEffect">
                                  <p:stCondLst>
                                    <p:cond delay="0"/>
                                  </p:stCondLst>
                                  <p:childTnLst>
                                    <p:set>
                                      <p:cBhvr>
                                        <p:cTn id="82" dur="1" fill="hold">
                                          <p:stCondLst>
                                            <p:cond delay="0"/>
                                          </p:stCondLst>
                                        </p:cTn>
                                        <p:tgtEl>
                                          <p:spTgt spid="22"/>
                                        </p:tgtEl>
                                        <p:attrNameLst>
                                          <p:attrName>style.visibility</p:attrName>
                                        </p:attrNameLst>
                                      </p:cBhvr>
                                      <p:to>
                                        <p:strVal val="visible"/>
                                      </p:to>
                                    </p:set>
                                    <p:animEffect transition="in" filter="fade">
                                      <p:cBhvr>
                                        <p:cTn id="83" dur="500"/>
                                        <p:tgtEl>
                                          <p:spTgt spid="22"/>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23"/>
                                        </p:tgtEl>
                                        <p:attrNameLst>
                                          <p:attrName>style.visibility</p:attrName>
                                        </p:attrNameLst>
                                      </p:cBhvr>
                                      <p:to>
                                        <p:strVal val="visible"/>
                                      </p:to>
                                    </p:set>
                                    <p:animEffect transition="in" filter="fade">
                                      <p:cBhvr>
                                        <p:cTn id="86" dur="500"/>
                                        <p:tgtEl>
                                          <p:spTgt spid="23"/>
                                        </p:tgtEl>
                                      </p:cBhvr>
                                    </p:animEffect>
                                  </p:childTnLst>
                                </p:cTn>
                              </p:par>
                              <p:par>
                                <p:cTn id="87" presetID="10" presetClass="entr" presetSubtype="0" fill="hold" nodeType="withEffect">
                                  <p:stCondLst>
                                    <p:cond delay="0"/>
                                  </p:stCondLst>
                                  <p:childTnLst>
                                    <p:set>
                                      <p:cBhvr>
                                        <p:cTn id="88" dur="1" fill="hold">
                                          <p:stCondLst>
                                            <p:cond delay="0"/>
                                          </p:stCondLst>
                                        </p:cTn>
                                        <p:tgtEl>
                                          <p:spTgt spid="24"/>
                                        </p:tgtEl>
                                        <p:attrNameLst>
                                          <p:attrName>style.visibility</p:attrName>
                                        </p:attrNameLst>
                                      </p:cBhvr>
                                      <p:to>
                                        <p:strVal val="visible"/>
                                      </p:to>
                                    </p:set>
                                    <p:animEffect transition="in" filter="fade">
                                      <p:cBhvr>
                                        <p:cTn id="89" dur="500"/>
                                        <p:tgtEl>
                                          <p:spTgt spid="24"/>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25"/>
                                        </p:tgtEl>
                                        <p:attrNameLst>
                                          <p:attrName>style.visibility</p:attrName>
                                        </p:attrNameLst>
                                      </p:cBhvr>
                                      <p:to>
                                        <p:strVal val="visible"/>
                                      </p:to>
                                    </p:set>
                                    <p:animEffect transition="in" filter="fade">
                                      <p:cBhvr>
                                        <p:cTn id="92" dur="500"/>
                                        <p:tgtEl>
                                          <p:spTgt spid="25"/>
                                        </p:tgtEl>
                                      </p:cBhvr>
                                    </p:animEffect>
                                  </p:childTnLst>
                                </p:cTn>
                              </p:par>
                              <p:par>
                                <p:cTn id="93" presetID="10" presetClass="entr" presetSubtype="0" fill="hold" nodeType="withEffect">
                                  <p:stCondLst>
                                    <p:cond delay="0"/>
                                  </p:stCondLst>
                                  <p:childTnLst>
                                    <p:set>
                                      <p:cBhvr>
                                        <p:cTn id="94" dur="1" fill="hold">
                                          <p:stCondLst>
                                            <p:cond delay="0"/>
                                          </p:stCondLst>
                                        </p:cTn>
                                        <p:tgtEl>
                                          <p:spTgt spid="26"/>
                                        </p:tgtEl>
                                        <p:attrNameLst>
                                          <p:attrName>style.visibility</p:attrName>
                                        </p:attrNameLst>
                                      </p:cBhvr>
                                      <p:to>
                                        <p:strVal val="visible"/>
                                      </p:to>
                                    </p:set>
                                    <p:animEffect transition="in" filter="fade">
                                      <p:cBhvr>
                                        <p:cTn id="95" dur="500"/>
                                        <p:tgtEl>
                                          <p:spTgt spid="26"/>
                                        </p:tgtEl>
                                      </p:cBhvr>
                                    </p:animEffect>
                                  </p:childTnLst>
                                </p:cTn>
                              </p:par>
                              <p:par>
                                <p:cTn id="96" presetID="10" presetClass="entr" presetSubtype="0" fill="hold" grpId="0" nodeType="withEffect">
                                  <p:stCondLst>
                                    <p:cond delay="0"/>
                                  </p:stCondLst>
                                  <p:childTnLst>
                                    <p:set>
                                      <p:cBhvr>
                                        <p:cTn id="97" dur="1" fill="hold">
                                          <p:stCondLst>
                                            <p:cond delay="0"/>
                                          </p:stCondLst>
                                        </p:cTn>
                                        <p:tgtEl>
                                          <p:spTgt spid="27"/>
                                        </p:tgtEl>
                                        <p:attrNameLst>
                                          <p:attrName>style.visibility</p:attrName>
                                        </p:attrNameLst>
                                      </p:cBhvr>
                                      <p:to>
                                        <p:strVal val="visible"/>
                                      </p:to>
                                    </p:set>
                                    <p:animEffect transition="in" filter="fade">
                                      <p:cBhvr>
                                        <p:cTn id="98" dur="500"/>
                                        <p:tgtEl>
                                          <p:spTgt spid="27"/>
                                        </p:tgtEl>
                                      </p:cBhvr>
                                    </p:animEffect>
                                  </p:childTnLst>
                                </p:cTn>
                              </p:par>
                              <p:par>
                                <p:cTn id="99" presetID="10" presetClass="entr" presetSubtype="0" fill="hold" grpId="0" nodeType="withEffect">
                                  <p:stCondLst>
                                    <p:cond delay="0"/>
                                  </p:stCondLst>
                                  <p:childTnLst>
                                    <p:set>
                                      <p:cBhvr>
                                        <p:cTn id="100" dur="1" fill="hold">
                                          <p:stCondLst>
                                            <p:cond delay="0"/>
                                          </p:stCondLst>
                                        </p:cTn>
                                        <p:tgtEl>
                                          <p:spTgt spid="31"/>
                                        </p:tgtEl>
                                        <p:attrNameLst>
                                          <p:attrName>style.visibility</p:attrName>
                                        </p:attrNameLst>
                                      </p:cBhvr>
                                      <p:to>
                                        <p:strVal val="visible"/>
                                      </p:to>
                                    </p:set>
                                    <p:animEffect transition="in" filter="fade">
                                      <p:cBhvr>
                                        <p:cTn id="101" dur="500"/>
                                        <p:tgtEl>
                                          <p:spTgt spid="31"/>
                                        </p:tgtEl>
                                      </p:cBhvr>
                                    </p:animEffect>
                                  </p:childTnLst>
                                </p:cTn>
                              </p:par>
                              <p:par>
                                <p:cTn id="102" presetID="10" presetClass="entr" presetSubtype="0" fill="hold" grpId="0" nodeType="withEffect">
                                  <p:stCondLst>
                                    <p:cond delay="0"/>
                                  </p:stCondLst>
                                  <p:childTnLst>
                                    <p:set>
                                      <p:cBhvr>
                                        <p:cTn id="103" dur="1" fill="hold">
                                          <p:stCondLst>
                                            <p:cond delay="0"/>
                                          </p:stCondLst>
                                        </p:cTn>
                                        <p:tgtEl>
                                          <p:spTgt spid="32"/>
                                        </p:tgtEl>
                                        <p:attrNameLst>
                                          <p:attrName>style.visibility</p:attrName>
                                        </p:attrNameLst>
                                      </p:cBhvr>
                                      <p:to>
                                        <p:strVal val="visible"/>
                                      </p:to>
                                    </p:set>
                                    <p:animEffect transition="in" filter="fade">
                                      <p:cBhvr>
                                        <p:cTn id="104"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0" grpId="0"/>
      <p:bldP spid="12" grpId="0"/>
      <p:bldP spid="21" grpId="0" animBg="1"/>
      <p:bldP spid="23" grpId="0"/>
      <p:bldP spid="25" grpId="0"/>
      <p:bldP spid="27" grpId="0"/>
      <p:bldP spid="30" grpId="0" animBg="1"/>
      <p:bldP spid="31" grpId="0" animBg="1"/>
      <p:bldP spid="3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838200" y="365126"/>
            <a:ext cx="10515600" cy="98889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4000" dirty="0" smtClean="0">
                <a:latin typeface="Adobe 楷体 Std R" panose="02020400000000000000" pitchFamily="18" charset="-122"/>
                <a:ea typeface="Adobe 楷体 Std R" panose="02020400000000000000" pitchFamily="18" charset="-122"/>
              </a:rPr>
              <a:t>数据集</a:t>
            </a:r>
            <a:endParaRPr lang="zh-CN" altLang="en-US" sz="4000" dirty="0">
              <a:latin typeface="Adobe 楷体 Std R" panose="02020400000000000000" pitchFamily="18" charset="-122"/>
              <a:ea typeface="Adobe 楷体 Std R" panose="02020400000000000000" pitchFamily="18" charset="-122"/>
            </a:endParaRPr>
          </a:p>
        </p:txBody>
      </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2863" y="1592556"/>
            <a:ext cx="5681319" cy="3446584"/>
          </a:xfrm>
          <a:prstGeom prst="rect">
            <a:avLst/>
          </a:prstGeom>
        </p:spPr>
      </p:pic>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47098" y="6251329"/>
            <a:ext cx="2251522" cy="420060"/>
          </a:xfrm>
          <a:prstGeom prst="rect">
            <a:avLst/>
          </a:prstGeom>
        </p:spPr>
      </p:pic>
      <p:sp>
        <p:nvSpPr>
          <p:cNvPr id="3" name="文本框 2"/>
          <p:cNvSpPr txBox="1"/>
          <p:nvPr/>
        </p:nvSpPr>
        <p:spPr>
          <a:xfrm>
            <a:off x="6937513" y="2500240"/>
            <a:ext cx="4939748" cy="1631216"/>
          </a:xfrm>
          <a:prstGeom prst="rect">
            <a:avLst/>
          </a:prstGeom>
          <a:noFill/>
        </p:spPr>
        <p:txBody>
          <a:bodyPr wrap="square" rtlCol="0">
            <a:spAutoFit/>
          </a:bodyPr>
          <a:lstStyle/>
          <a:p>
            <a:pPr marL="285750" indent="-285750">
              <a:buFont typeface="Arial" panose="020B0604020202020204" pitchFamily="34" charset="0"/>
              <a:buChar char="•"/>
            </a:pPr>
            <a:r>
              <a:rPr lang="zh-CN" altLang="en-US" sz="2000" dirty="0" smtClean="0">
                <a:latin typeface="Adobe 楷体 Std R" panose="02020400000000000000" pitchFamily="18" charset="-122"/>
                <a:ea typeface="Adobe 楷体 Std R" panose="02020400000000000000" pitchFamily="18" charset="-122"/>
              </a:rPr>
              <a:t>每个志愿者的关系强度主观意识排序表</a:t>
            </a:r>
            <a:endParaRPr lang="en-US" altLang="zh-CN" sz="2000" dirty="0" smtClean="0">
              <a:latin typeface="Adobe 楷体 Std R" panose="02020400000000000000" pitchFamily="18" charset="-122"/>
              <a:ea typeface="Adobe 楷体 Std R" panose="02020400000000000000" pitchFamily="18" charset="-122"/>
            </a:endParaRPr>
          </a:p>
          <a:p>
            <a:pPr marL="285750" indent="-285750">
              <a:buFont typeface="Arial" panose="020B0604020202020204" pitchFamily="34" charset="0"/>
              <a:buChar char="•"/>
            </a:pPr>
            <a:endParaRPr lang="en-US" altLang="zh-CN" sz="2000" dirty="0">
              <a:latin typeface="Adobe 楷体 Std R" panose="02020400000000000000" pitchFamily="18" charset="-122"/>
              <a:ea typeface="Adobe 楷体 Std R" panose="02020400000000000000" pitchFamily="18" charset="-122"/>
            </a:endParaRPr>
          </a:p>
          <a:p>
            <a:pPr marL="285750" indent="-285750">
              <a:buFont typeface="Arial" panose="020B0604020202020204" pitchFamily="34" charset="0"/>
              <a:buChar char="•"/>
            </a:pPr>
            <a:endParaRPr lang="en-US" altLang="zh-CN" sz="2000" dirty="0" smtClean="0">
              <a:latin typeface="Adobe 楷体 Std R" panose="02020400000000000000" pitchFamily="18" charset="-122"/>
              <a:ea typeface="Adobe 楷体 Std R" panose="02020400000000000000" pitchFamily="18" charset="-122"/>
            </a:endParaRPr>
          </a:p>
          <a:p>
            <a:pPr marL="285750" indent="-285750">
              <a:buFont typeface="Arial" panose="020B0604020202020204" pitchFamily="34" charset="0"/>
              <a:buChar char="•"/>
            </a:pPr>
            <a:r>
              <a:rPr lang="zh-CN" altLang="en-US" sz="2000" dirty="0" smtClean="0">
                <a:latin typeface="Adobe 楷体 Std R" panose="02020400000000000000" pitchFamily="18" charset="-122"/>
                <a:ea typeface="Adobe 楷体 Std R" panose="02020400000000000000" pitchFamily="18" charset="-122"/>
              </a:rPr>
              <a:t>根据主观意识排序表结果来作为用户之间的关系强度</a:t>
            </a:r>
            <a:endParaRPr lang="zh-CN" altLang="en-US" sz="2000" dirty="0">
              <a:latin typeface="Adobe 楷体 Std R" panose="02020400000000000000" pitchFamily="18" charset="-122"/>
              <a:ea typeface="Adobe 楷体 Std R" panose="02020400000000000000" pitchFamily="18" charset="-122"/>
            </a:endParaRPr>
          </a:p>
        </p:txBody>
      </p:sp>
    </p:spTree>
    <p:extLst>
      <p:ext uri="{BB962C8B-B14F-4D97-AF65-F5344CB8AC3E}">
        <p14:creationId xmlns:p14="http://schemas.microsoft.com/office/powerpoint/2010/main" val="2323754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1000"/>
                                        <p:tgtEl>
                                          <p:spTgt spid="3">
                                            <p:txEl>
                                              <p:pRg st="0" end="0"/>
                                            </p:txEl>
                                          </p:spTgt>
                                        </p:tgtEl>
                                      </p:cBhvr>
                                    </p:animEffect>
                                    <p:anim calcmode="lin" valueType="num">
                                      <p:cBhvr>
                                        <p:cTn id="15"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1000"/>
                                        <p:tgtEl>
                                          <p:spTgt spid="3">
                                            <p:txEl>
                                              <p:pRg st="3" end="3"/>
                                            </p:txEl>
                                          </p:spTgt>
                                        </p:tgtEl>
                                      </p:cBhvr>
                                    </p:animEffect>
                                    <p:anim calcmode="lin" valueType="num">
                                      <p:cBhvr>
                                        <p:cTn id="22"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838200" y="365126"/>
            <a:ext cx="10515600" cy="98889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4000" dirty="0" smtClean="0">
                <a:latin typeface="Adobe 楷体 Std R" panose="02020400000000000000" pitchFamily="18" charset="-122"/>
                <a:ea typeface="Adobe 楷体 Std R" panose="02020400000000000000" pitchFamily="18" charset="-122"/>
              </a:rPr>
              <a:t>用户采集数据总览</a:t>
            </a:r>
            <a:endParaRPr lang="zh-CN" altLang="en-US" sz="4000" dirty="0">
              <a:latin typeface="Adobe 楷体 Std R" panose="02020400000000000000" pitchFamily="18" charset="-122"/>
              <a:ea typeface="Adobe 楷体 Std R" panose="02020400000000000000" pitchFamily="18" charset="-122"/>
            </a:endParaRPr>
          </a:p>
        </p:txBody>
      </p:sp>
      <p:graphicFrame>
        <p:nvGraphicFramePr>
          <p:cNvPr id="8" name="图表 7"/>
          <p:cNvGraphicFramePr/>
          <p:nvPr>
            <p:extLst>
              <p:ext uri="{D42A27DB-BD31-4B8C-83A1-F6EECF244321}">
                <p14:modId xmlns:p14="http://schemas.microsoft.com/office/powerpoint/2010/main" val="4067316914"/>
              </p:ext>
            </p:extLst>
          </p:nvPr>
        </p:nvGraphicFramePr>
        <p:xfrm>
          <a:off x="838200" y="1854654"/>
          <a:ext cx="4673600" cy="3538008"/>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9" name="图表 8"/>
          <p:cNvGraphicFramePr/>
          <p:nvPr>
            <p:extLst>
              <p:ext uri="{D42A27DB-BD31-4B8C-83A1-F6EECF244321}">
                <p14:modId xmlns:p14="http://schemas.microsoft.com/office/powerpoint/2010/main" val="90401300"/>
              </p:ext>
            </p:extLst>
          </p:nvPr>
        </p:nvGraphicFramePr>
        <p:xfrm>
          <a:off x="6695722" y="262468"/>
          <a:ext cx="4927259" cy="3191933"/>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0" name="图表 9"/>
          <p:cNvGraphicFramePr/>
          <p:nvPr>
            <p:extLst>
              <p:ext uri="{D42A27DB-BD31-4B8C-83A1-F6EECF244321}">
                <p14:modId xmlns:p14="http://schemas.microsoft.com/office/powerpoint/2010/main" val="2009532591"/>
              </p:ext>
            </p:extLst>
          </p:nvPr>
        </p:nvGraphicFramePr>
        <p:xfrm>
          <a:off x="6695722" y="3454401"/>
          <a:ext cx="4927259" cy="34036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1" name="图表 10"/>
          <p:cNvGraphicFramePr/>
          <p:nvPr>
            <p:extLst>
              <p:ext uri="{D42A27DB-BD31-4B8C-83A1-F6EECF244321}">
                <p14:modId xmlns:p14="http://schemas.microsoft.com/office/powerpoint/2010/main" val="442529567"/>
              </p:ext>
            </p:extLst>
          </p:nvPr>
        </p:nvGraphicFramePr>
        <p:xfrm>
          <a:off x="1435100" y="889000"/>
          <a:ext cx="9042400" cy="5630333"/>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4078848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500"/>
                                        <p:tgtEl>
                                          <p:spTgt spid="10"/>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8"/>
                                        </p:tgtEl>
                                        <p:attrNameLst>
                                          <p:attrName>style.visibility</p:attrName>
                                        </p:attrNameLst>
                                      </p:cBhvr>
                                      <p:to>
                                        <p:strVal val="hidden"/>
                                      </p:to>
                                    </p:set>
                                  </p:childTnLst>
                                </p:cTn>
                              </p:par>
                              <p:par>
                                <p:cTn id="19" presetID="1" presetClass="exit" presetSubtype="0" fill="hold" grpId="1" nodeType="withEffect">
                                  <p:stCondLst>
                                    <p:cond delay="0"/>
                                  </p:stCondLst>
                                  <p:childTnLst>
                                    <p:set>
                                      <p:cBhvr>
                                        <p:cTn id="20" dur="1" fill="hold">
                                          <p:stCondLst>
                                            <p:cond delay="0"/>
                                          </p:stCondLst>
                                        </p:cTn>
                                        <p:tgtEl>
                                          <p:spTgt spid="9"/>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10"/>
                                        </p:tgtEl>
                                        <p:attrNameLst>
                                          <p:attrName>style.visibility</p:attrName>
                                        </p:attrNameLst>
                                      </p:cBhvr>
                                      <p:to>
                                        <p:strVal val="hidden"/>
                                      </p:to>
                                    </p:set>
                                  </p:childTnLst>
                                </p:cTn>
                              </p:par>
                            </p:childTnLst>
                          </p:cTn>
                        </p:par>
                        <p:par>
                          <p:cTn id="23" fill="hold">
                            <p:stCondLst>
                              <p:cond delay="0"/>
                            </p:stCondLst>
                            <p:childTnLst>
                              <p:par>
                                <p:cTn id="24" presetID="10" presetClass="entr" presetSubtype="0" fill="hold" grpId="0" nodeType="after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p:bldAsOne/>
      </p:bldGraphic>
      <p:bldGraphic spid="8" grpId="1">
        <p:bldAsOne/>
      </p:bldGraphic>
      <p:bldGraphic spid="9" grpId="0">
        <p:bldAsOne/>
      </p:bldGraphic>
      <p:bldGraphic spid="9" grpId="1">
        <p:bldAsOne/>
      </p:bldGraphic>
      <p:bldGraphic spid="10" grpId="0">
        <p:bldAsOne/>
      </p:bldGraphic>
      <p:bldGraphic spid="10" grpId="1">
        <p:bldAsOne/>
      </p:bldGraphic>
      <p:bldGraphic spid="11" grpId="0">
        <p:bldAsOne/>
      </p:bldGraphic>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47098" y="6251329"/>
            <a:ext cx="2251522" cy="420060"/>
          </a:xfrm>
          <a:prstGeom prst="rect">
            <a:avLst/>
          </a:prstGeom>
        </p:spPr>
      </p:pic>
      <p:grpSp>
        <p:nvGrpSpPr>
          <p:cNvPr id="65" name="组合 64"/>
          <p:cNvGrpSpPr/>
          <p:nvPr/>
        </p:nvGrpSpPr>
        <p:grpSpPr>
          <a:xfrm>
            <a:off x="838200" y="5218801"/>
            <a:ext cx="8773088" cy="1278775"/>
            <a:chOff x="838200" y="5218801"/>
            <a:chExt cx="8773088" cy="1278775"/>
          </a:xfrm>
        </p:grpSpPr>
        <p:sp>
          <p:nvSpPr>
            <p:cNvPr id="5" name="圆角矩形 4"/>
            <p:cNvSpPr/>
            <p:nvPr/>
          </p:nvSpPr>
          <p:spPr>
            <a:xfrm>
              <a:off x="838200" y="5218801"/>
              <a:ext cx="8773088" cy="12787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10727" y="5464167"/>
              <a:ext cx="788043" cy="788043"/>
            </a:xfrm>
            <a:prstGeom prst="rect">
              <a:avLst/>
            </a:prstGeom>
          </p:spPr>
        </p:pic>
        <p:pic>
          <p:nvPicPr>
            <p:cNvPr id="7" name="图片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615689" y="5218801"/>
              <a:ext cx="1303449" cy="1278773"/>
            </a:xfrm>
            <a:prstGeom prst="rect">
              <a:avLst/>
            </a:prstGeom>
          </p:spPr>
        </p:pic>
        <p:grpSp>
          <p:nvGrpSpPr>
            <p:cNvPr id="8" name="组合 7"/>
            <p:cNvGrpSpPr/>
            <p:nvPr/>
          </p:nvGrpSpPr>
          <p:grpSpPr>
            <a:xfrm>
              <a:off x="5062435" y="5360475"/>
              <a:ext cx="1145895" cy="995423"/>
              <a:chOff x="5717892" y="4340986"/>
              <a:chExt cx="1145895" cy="995423"/>
            </a:xfrm>
          </p:grpSpPr>
          <p:sp>
            <p:nvSpPr>
              <p:cNvPr id="9" name="椭圆 8"/>
              <p:cNvSpPr/>
              <p:nvPr/>
            </p:nvSpPr>
            <p:spPr>
              <a:xfrm>
                <a:off x="5741042" y="4340986"/>
                <a:ext cx="995423" cy="995423"/>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10" name="文本框 9"/>
              <p:cNvSpPr txBox="1"/>
              <p:nvPr/>
            </p:nvSpPr>
            <p:spPr>
              <a:xfrm>
                <a:off x="5717892" y="4698293"/>
                <a:ext cx="1145895" cy="276999"/>
              </a:xfrm>
              <a:prstGeom prst="rect">
                <a:avLst/>
              </a:prstGeom>
              <a:noFill/>
            </p:spPr>
            <p:txBody>
              <a:bodyPr wrap="square" rtlCol="0">
                <a:spAutoFit/>
              </a:bodyPr>
              <a:lstStyle/>
              <a:p>
                <a:r>
                  <a:rPr lang="zh-CN" altLang="en-US" sz="1200" dirty="0" smtClean="0"/>
                  <a:t>用户日常蓝牙</a:t>
                </a:r>
                <a:endParaRPr lang="zh-CN" altLang="en-US" sz="1200" dirty="0"/>
              </a:p>
            </p:txBody>
          </p:sp>
        </p:grpSp>
        <p:grpSp>
          <p:nvGrpSpPr>
            <p:cNvPr id="11" name="组合 10"/>
            <p:cNvGrpSpPr/>
            <p:nvPr/>
          </p:nvGrpSpPr>
          <p:grpSpPr>
            <a:xfrm>
              <a:off x="3633606" y="5358569"/>
              <a:ext cx="1145895" cy="995423"/>
              <a:chOff x="5717892" y="4340986"/>
              <a:chExt cx="1145895" cy="995423"/>
            </a:xfrm>
          </p:grpSpPr>
          <p:sp>
            <p:nvSpPr>
              <p:cNvPr id="12" name="椭圆 11"/>
              <p:cNvSpPr/>
              <p:nvPr/>
            </p:nvSpPr>
            <p:spPr>
              <a:xfrm>
                <a:off x="5741042" y="4340986"/>
                <a:ext cx="995423" cy="995423"/>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13" name="文本框 12"/>
              <p:cNvSpPr txBox="1"/>
              <p:nvPr/>
            </p:nvSpPr>
            <p:spPr>
              <a:xfrm>
                <a:off x="5717892" y="4698293"/>
                <a:ext cx="1145895" cy="276999"/>
              </a:xfrm>
              <a:prstGeom prst="rect">
                <a:avLst/>
              </a:prstGeom>
              <a:noFill/>
            </p:spPr>
            <p:txBody>
              <a:bodyPr wrap="square" rtlCol="0">
                <a:spAutoFit/>
              </a:bodyPr>
              <a:lstStyle/>
              <a:p>
                <a:r>
                  <a:rPr lang="zh-CN" altLang="en-US" sz="1200" dirty="0" smtClean="0"/>
                  <a:t>用户日常轨迹</a:t>
                </a:r>
                <a:endParaRPr lang="zh-CN" altLang="en-US" sz="1200" dirty="0"/>
              </a:p>
            </p:txBody>
          </p:sp>
        </p:grpSp>
        <p:grpSp>
          <p:nvGrpSpPr>
            <p:cNvPr id="14" name="组合 13"/>
            <p:cNvGrpSpPr/>
            <p:nvPr/>
          </p:nvGrpSpPr>
          <p:grpSpPr>
            <a:xfrm>
              <a:off x="1071098" y="5358569"/>
              <a:ext cx="1145895" cy="995423"/>
              <a:chOff x="5717892" y="4340986"/>
              <a:chExt cx="1145895" cy="995423"/>
            </a:xfrm>
          </p:grpSpPr>
          <p:sp>
            <p:nvSpPr>
              <p:cNvPr id="15" name="椭圆 14"/>
              <p:cNvSpPr/>
              <p:nvPr/>
            </p:nvSpPr>
            <p:spPr>
              <a:xfrm>
                <a:off x="5741042" y="4340986"/>
                <a:ext cx="995423" cy="995423"/>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16" name="文本框 15"/>
              <p:cNvSpPr txBox="1"/>
              <p:nvPr/>
            </p:nvSpPr>
            <p:spPr>
              <a:xfrm>
                <a:off x="5717892" y="4698293"/>
                <a:ext cx="1145895" cy="276999"/>
              </a:xfrm>
              <a:prstGeom prst="rect">
                <a:avLst/>
              </a:prstGeom>
              <a:noFill/>
            </p:spPr>
            <p:txBody>
              <a:bodyPr wrap="square" rtlCol="0">
                <a:spAutoFit/>
              </a:bodyPr>
              <a:lstStyle/>
              <a:p>
                <a:r>
                  <a:rPr lang="zh-CN" altLang="en-US" sz="1200" dirty="0" smtClean="0"/>
                  <a:t>用户日常</a:t>
                </a:r>
                <a:r>
                  <a:rPr lang="en-US" altLang="zh-CN" sz="1200" dirty="0" smtClean="0"/>
                  <a:t>WiFi</a:t>
                </a:r>
                <a:endParaRPr lang="zh-CN" altLang="en-US" sz="1200" dirty="0"/>
              </a:p>
            </p:txBody>
          </p:sp>
        </p:grpSp>
        <p:grpSp>
          <p:nvGrpSpPr>
            <p:cNvPr id="17" name="组合 16"/>
            <p:cNvGrpSpPr/>
            <p:nvPr/>
          </p:nvGrpSpPr>
          <p:grpSpPr>
            <a:xfrm>
              <a:off x="2383539" y="5358569"/>
              <a:ext cx="1145895" cy="995423"/>
              <a:chOff x="5717892" y="4340986"/>
              <a:chExt cx="1145895" cy="995423"/>
            </a:xfrm>
          </p:grpSpPr>
          <p:sp>
            <p:nvSpPr>
              <p:cNvPr id="18" name="椭圆 17"/>
              <p:cNvSpPr/>
              <p:nvPr/>
            </p:nvSpPr>
            <p:spPr>
              <a:xfrm>
                <a:off x="5741042" y="4340986"/>
                <a:ext cx="995423" cy="995423"/>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19" name="文本框 18"/>
              <p:cNvSpPr txBox="1"/>
              <p:nvPr/>
            </p:nvSpPr>
            <p:spPr>
              <a:xfrm>
                <a:off x="5717892" y="4698293"/>
                <a:ext cx="1145895" cy="276999"/>
              </a:xfrm>
              <a:prstGeom prst="rect">
                <a:avLst/>
              </a:prstGeom>
              <a:noFill/>
            </p:spPr>
            <p:txBody>
              <a:bodyPr wrap="square" rtlCol="0">
                <a:spAutoFit/>
              </a:bodyPr>
              <a:lstStyle/>
              <a:p>
                <a:r>
                  <a:rPr lang="zh-CN" altLang="en-US" sz="1200" dirty="0" smtClean="0"/>
                  <a:t>用户日常社交</a:t>
                </a:r>
                <a:endParaRPr lang="zh-CN" altLang="en-US" sz="1200" dirty="0"/>
              </a:p>
            </p:txBody>
          </p:sp>
        </p:grpSp>
      </p:grpSp>
      <p:sp>
        <p:nvSpPr>
          <p:cNvPr id="33" name="下箭头 32"/>
          <p:cNvSpPr/>
          <p:nvPr/>
        </p:nvSpPr>
        <p:spPr>
          <a:xfrm rot="10800000">
            <a:off x="2159078" y="4430845"/>
            <a:ext cx="530186" cy="71807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3" name="组合 62"/>
          <p:cNvGrpSpPr/>
          <p:nvPr/>
        </p:nvGrpSpPr>
        <p:grpSpPr>
          <a:xfrm>
            <a:off x="712434" y="1103900"/>
            <a:ext cx="10991791" cy="3326943"/>
            <a:chOff x="838200" y="365126"/>
            <a:chExt cx="10879034" cy="3606800"/>
          </a:xfrm>
        </p:grpSpPr>
        <p:sp>
          <p:nvSpPr>
            <p:cNvPr id="2" name="标题 1"/>
            <p:cNvSpPr txBox="1">
              <a:spLocks/>
            </p:cNvSpPr>
            <p:nvPr/>
          </p:nvSpPr>
          <p:spPr>
            <a:xfrm>
              <a:off x="838200" y="365126"/>
              <a:ext cx="10515600" cy="98889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4000" dirty="0" smtClean="0">
                  <a:latin typeface="Adobe 楷体 Std R" panose="02020400000000000000" pitchFamily="18" charset="-122"/>
                  <a:ea typeface="Adobe 楷体 Std R" panose="02020400000000000000" pitchFamily="18" charset="-122"/>
                </a:rPr>
                <a:t>模型框架</a:t>
              </a:r>
              <a:endParaRPr lang="zh-CN" altLang="en-US" sz="4000" dirty="0">
                <a:latin typeface="Adobe 楷体 Std R" panose="02020400000000000000" pitchFamily="18" charset="-122"/>
                <a:ea typeface="Adobe 楷体 Std R" panose="02020400000000000000" pitchFamily="18" charset="-122"/>
              </a:endParaRPr>
            </a:p>
          </p:txBody>
        </p:sp>
        <p:sp>
          <p:nvSpPr>
            <p:cNvPr id="20" name="矩形 19"/>
            <p:cNvSpPr/>
            <p:nvPr/>
          </p:nvSpPr>
          <p:spPr>
            <a:xfrm>
              <a:off x="952782" y="365126"/>
              <a:ext cx="3330293" cy="36068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grpSp>
          <p:nvGrpSpPr>
            <p:cNvPr id="21" name="组合 20"/>
            <p:cNvGrpSpPr/>
            <p:nvPr/>
          </p:nvGrpSpPr>
          <p:grpSpPr>
            <a:xfrm>
              <a:off x="1527175" y="570415"/>
              <a:ext cx="2286000" cy="558800"/>
              <a:chOff x="2044700" y="508000"/>
              <a:chExt cx="2286000" cy="558800"/>
            </a:xfrm>
          </p:grpSpPr>
          <p:sp>
            <p:nvSpPr>
              <p:cNvPr id="22" name="矩形 21"/>
              <p:cNvSpPr/>
              <p:nvPr/>
            </p:nvSpPr>
            <p:spPr>
              <a:xfrm>
                <a:off x="2044700" y="508000"/>
                <a:ext cx="2286000" cy="558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文本框 22"/>
              <p:cNvSpPr txBox="1"/>
              <p:nvPr/>
            </p:nvSpPr>
            <p:spPr>
              <a:xfrm>
                <a:off x="2133600" y="586372"/>
                <a:ext cx="2184400" cy="369332"/>
              </a:xfrm>
              <a:prstGeom prst="rect">
                <a:avLst/>
              </a:prstGeom>
              <a:noFill/>
            </p:spPr>
            <p:txBody>
              <a:bodyPr wrap="square" rtlCol="0">
                <a:spAutoFit/>
              </a:bodyPr>
              <a:lstStyle/>
              <a:p>
                <a:r>
                  <a:rPr lang="zh-CN" altLang="en-US" dirty="0" smtClean="0"/>
                  <a:t>用户蓝牙感知数据</a:t>
                </a:r>
                <a:endParaRPr lang="zh-CN" altLang="en-US" dirty="0"/>
              </a:p>
            </p:txBody>
          </p:sp>
        </p:grpSp>
        <p:grpSp>
          <p:nvGrpSpPr>
            <p:cNvPr id="24" name="组合 23"/>
            <p:cNvGrpSpPr/>
            <p:nvPr/>
          </p:nvGrpSpPr>
          <p:grpSpPr>
            <a:xfrm>
              <a:off x="1539875" y="1489335"/>
              <a:ext cx="2286000" cy="558800"/>
              <a:chOff x="2044700" y="508000"/>
              <a:chExt cx="2286000" cy="558800"/>
            </a:xfrm>
          </p:grpSpPr>
          <p:sp>
            <p:nvSpPr>
              <p:cNvPr id="25" name="矩形 24"/>
              <p:cNvSpPr/>
              <p:nvPr/>
            </p:nvSpPr>
            <p:spPr>
              <a:xfrm>
                <a:off x="2044700" y="508000"/>
                <a:ext cx="2286000" cy="558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框 25"/>
              <p:cNvSpPr txBox="1"/>
              <p:nvPr/>
            </p:nvSpPr>
            <p:spPr>
              <a:xfrm>
                <a:off x="2133600" y="586372"/>
                <a:ext cx="2184400" cy="369332"/>
              </a:xfrm>
              <a:prstGeom prst="rect">
                <a:avLst/>
              </a:prstGeom>
              <a:noFill/>
            </p:spPr>
            <p:txBody>
              <a:bodyPr wrap="square" rtlCol="0">
                <a:spAutoFit/>
              </a:bodyPr>
              <a:lstStyle/>
              <a:p>
                <a:r>
                  <a:rPr lang="zh-CN" altLang="en-US" dirty="0" smtClean="0"/>
                  <a:t>用户</a:t>
                </a:r>
                <a:r>
                  <a:rPr lang="en-US" altLang="zh-CN" dirty="0" smtClean="0"/>
                  <a:t>WiFi</a:t>
                </a:r>
                <a:r>
                  <a:rPr lang="zh-CN" altLang="en-US" dirty="0" smtClean="0"/>
                  <a:t>感知数据</a:t>
                </a:r>
                <a:endParaRPr lang="zh-CN" altLang="en-US" dirty="0"/>
              </a:p>
            </p:txBody>
          </p:sp>
        </p:grpSp>
        <p:grpSp>
          <p:nvGrpSpPr>
            <p:cNvPr id="27" name="组合 26"/>
            <p:cNvGrpSpPr/>
            <p:nvPr/>
          </p:nvGrpSpPr>
          <p:grpSpPr>
            <a:xfrm>
              <a:off x="1527175" y="2404615"/>
              <a:ext cx="2286000" cy="558800"/>
              <a:chOff x="2044700" y="508000"/>
              <a:chExt cx="2286000" cy="558800"/>
            </a:xfrm>
          </p:grpSpPr>
          <p:sp>
            <p:nvSpPr>
              <p:cNvPr id="28" name="矩形 27"/>
              <p:cNvSpPr/>
              <p:nvPr/>
            </p:nvSpPr>
            <p:spPr>
              <a:xfrm>
                <a:off x="2044700" y="508000"/>
                <a:ext cx="2286000" cy="558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文本框 28"/>
              <p:cNvSpPr txBox="1"/>
              <p:nvPr/>
            </p:nvSpPr>
            <p:spPr>
              <a:xfrm>
                <a:off x="2133600" y="586372"/>
                <a:ext cx="2184400" cy="369332"/>
              </a:xfrm>
              <a:prstGeom prst="rect">
                <a:avLst/>
              </a:prstGeom>
              <a:noFill/>
            </p:spPr>
            <p:txBody>
              <a:bodyPr wrap="square" rtlCol="0">
                <a:spAutoFit/>
              </a:bodyPr>
              <a:lstStyle/>
              <a:p>
                <a:r>
                  <a:rPr lang="zh-CN" altLang="en-US" dirty="0" smtClean="0"/>
                  <a:t>用户原始轨迹数据</a:t>
                </a:r>
                <a:endParaRPr lang="zh-CN" altLang="en-US" dirty="0"/>
              </a:p>
            </p:txBody>
          </p:sp>
        </p:grpSp>
        <p:grpSp>
          <p:nvGrpSpPr>
            <p:cNvPr id="30" name="组合 29"/>
            <p:cNvGrpSpPr/>
            <p:nvPr/>
          </p:nvGrpSpPr>
          <p:grpSpPr>
            <a:xfrm>
              <a:off x="1527175" y="3272778"/>
              <a:ext cx="2286000" cy="558800"/>
              <a:chOff x="2044700" y="508000"/>
              <a:chExt cx="2286000" cy="558800"/>
            </a:xfrm>
          </p:grpSpPr>
          <p:sp>
            <p:nvSpPr>
              <p:cNvPr id="31" name="矩形 30"/>
              <p:cNvSpPr/>
              <p:nvPr/>
            </p:nvSpPr>
            <p:spPr>
              <a:xfrm>
                <a:off x="2044700" y="508000"/>
                <a:ext cx="2286000" cy="558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文本框 31"/>
              <p:cNvSpPr txBox="1"/>
              <p:nvPr/>
            </p:nvSpPr>
            <p:spPr>
              <a:xfrm>
                <a:off x="2133600" y="586372"/>
                <a:ext cx="2184400" cy="369332"/>
              </a:xfrm>
              <a:prstGeom prst="rect">
                <a:avLst/>
              </a:prstGeom>
              <a:noFill/>
            </p:spPr>
            <p:txBody>
              <a:bodyPr wrap="square" rtlCol="0">
                <a:spAutoFit/>
              </a:bodyPr>
              <a:lstStyle/>
              <a:p>
                <a:r>
                  <a:rPr lang="zh-CN" altLang="en-US" dirty="0" smtClean="0"/>
                  <a:t>上下文工具</a:t>
                </a:r>
                <a:r>
                  <a:rPr lang="en-US" altLang="zh-CN" dirty="0" smtClean="0"/>
                  <a:t>StarLog</a:t>
                </a:r>
                <a:endParaRPr lang="zh-CN" altLang="en-US" dirty="0"/>
              </a:p>
            </p:txBody>
          </p:sp>
        </p:grpSp>
        <p:sp>
          <p:nvSpPr>
            <p:cNvPr id="34" name="矩形 33"/>
            <p:cNvSpPr/>
            <p:nvPr/>
          </p:nvSpPr>
          <p:spPr>
            <a:xfrm>
              <a:off x="5574455" y="365126"/>
              <a:ext cx="3330293" cy="298602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grpSp>
          <p:nvGrpSpPr>
            <p:cNvPr id="35" name="组合 34"/>
            <p:cNvGrpSpPr/>
            <p:nvPr/>
          </p:nvGrpSpPr>
          <p:grpSpPr>
            <a:xfrm>
              <a:off x="6093708" y="567472"/>
              <a:ext cx="2286000" cy="558800"/>
              <a:chOff x="2044700" y="508000"/>
              <a:chExt cx="2286000" cy="558800"/>
            </a:xfrm>
          </p:grpSpPr>
          <p:sp>
            <p:nvSpPr>
              <p:cNvPr id="36" name="矩形 35"/>
              <p:cNvSpPr/>
              <p:nvPr/>
            </p:nvSpPr>
            <p:spPr>
              <a:xfrm>
                <a:off x="2044700" y="508000"/>
                <a:ext cx="2286000" cy="558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文本框 36"/>
              <p:cNvSpPr txBox="1"/>
              <p:nvPr/>
            </p:nvSpPr>
            <p:spPr>
              <a:xfrm>
                <a:off x="2133600" y="586372"/>
                <a:ext cx="2184400" cy="369332"/>
              </a:xfrm>
              <a:prstGeom prst="rect">
                <a:avLst/>
              </a:prstGeom>
              <a:noFill/>
            </p:spPr>
            <p:txBody>
              <a:bodyPr wrap="square" rtlCol="0">
                <a:spAutoFit/>
              </a:bodyPr>
              <a:lstStyle/>
              <a:p>
                <a:r>
                  <a:rPr lang="zh-CN" altLang="en-US" dirty="0"/>
                  <a:t>基于</a:t>
                </a:r>
                <a:r>
                  <a:rPr lang="zh-CN" altLang="en-US" dirty="0" smtClean="0"/>
                  <a:t>蓝牙数据计算</a:t>
                </a:r>
                <a:endParaRPr lang="zh-CN" altLang="en-US" dirty="0"/>
              </a:p>
            </p:txBody>
          </p:sp>
        </p:grpSp>
        <p:grpSp>
          <p:nvGrpSpPr>
            <p:cNvPr id="38" name="组合 37"/>
            <p:cNvGrpSpPr/>
            <p:nvPr/>
          </p:nvGrpSpPr>
          <p:grpSpPr>
            <a:xfrm>
              <a:off x="6093708" y="1562833"/>
              <a:ext cx="2286000" cy="558800"/>
              <a:chOff x="2044700" y="508000"/>
              <a:chExt cx="2286000" cy="558800"/>
            </a:xfrm>
          </p:grpSpPr>
          <p:sp>
            <p:nvSpPr>
              <p:cNvPr id="39" name="矩形 38"/>
              <p:cNvSpPr/>
              <p:nvPr/>
            </p:nvSpPr>
            <p:spPr>
              <a:xfrm>
                <a:off x="2044700" y="508000"/>
                <a:ext cx="2286000" cy="558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文本框 39"/>
              <p:cNvSpPr txBox="1"/>
              <p:nvPr/>
            </p:nvSpPr>
            <p:spPr>
              <a:xfrm>
                <a:off x="2133600" y="586372"/>
                <a:ext cx="2184400" cy="369332"/>
              </a:xfrm>
              <a:prstGeom prst="rect">
                <a:avLst/>
              </a:prstGeom>
              <a:noFill/>
            </p:spPr>
            <p:txBody>
              <a:bodyPr wrap="square" rtlCol="0">
                <a:spAutoFit/>
              </a:bodyPr>
              <a:lstStyle/>
              <a:p>
                <a:r>
                  <a:rPr lang="zh-CN" altLang="en-US" dirty="0"/>
                  <a:t>基于</a:t>
                </a:r>
                <a:r>
                  <a:rPr lang="en-US" altLang="zh-CN" dirty="0" smtClean="0"/>
                  <a:t>WiFi</a:t>
                </a:r>
                <a:r>
                  <a:rPr lang="zh-CN" altLang="en-US" dirty="0" smtClean="0"/>
                  <a:t>数据计算</a:t>
                </a:r>
                <a:endParaRPr lang="zh-CN" altLang="en-US" dirty="0"/>
              </a:p>
            </p:txBody>
          </p:sp>
        </p:grpSp>
        <p:grpSp>
          <p:nvGrpSpPr>
            <p:cNvPr id="41" name="组合 40"/>
            <p:cNvGrpSpPr/>
            <p:nvPr/>
          </p:nvGrpSpPr>
          <p:grpSpPr>
            <a:xfrm>
              <a:off x="6081008" y="2478113"/>
              <a:ext cx="2286000" cy="558800"/>
              <a:chOff x="2044700" y="508000"/>
              <a:chExt cx="2286000" cy="558800"/>
            </a:xfrm>
          </p:grpSpPr>
          <p:sp>
            <p:nvSpPr>
              <p:cNvPr id="42" name="矩形 41"/>
              <p:cNvSpPr/>
              <p:nvPr/>
            </p:nvSpPr>
            <p:spPr>
              <a:xfrm>
                <a:off x="2044700" y="508000"/>
                <a:ext cx="2286000" cy="558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文本框 42"/>
              <p:cNvSpPr txBox="1"/>
              <p:nvPr/>
            </p:nvSpPr>
            <p:spPr>
              <a:xfrm>
                <a:off x="2133600" y="586372"/>
                <a:ext cx="2184400" cy="369332"/>
              </a:xfrm>
              <a:prstGeom prst="rect">
                <a:avLst/>
              </a:prstGeom>
              <a:noFill/>
            </p:spPr>
            <p:txBody>
              <a:bodyPr wrap="square" rtlCol="0">
                <a:spAutoFit/>
              </a:bodyPr>
              <a:lstStyle/>
              <a:p>
                <a:r>
                  <a:rPr lang="zh-CN" altLang="en-US" dirty="0" smtClean="0"/>
                  <a:t>基于轨迹数据计算</a:t>
                </a:r>
                <a:endParaRPr lang="zh-CN" altLang="en-US" dirty="0"/>
              </a:p>
            </p:txBody>
          </p:sp>
        </p:grpSp>
        <p:grpSp>
          <p:nvGrpSpPr>
            <p:cNvPr id="44" name="组合 43"/>
            <p:cNvGrpSpPr/>
            <p:nvPr/>
          </p:nvGrpSpPr>
          <p:grpSpPr>
            <a:xfrm>
              <a:off x="9431234" y="1540619"/>
              <a:ext cx="2286000" cy="558800"/>
              <a:chOff x="2044700" y="508000"/>
              <a:chExt cx="2286000" cy="558800"/>
            </a:xfrm>
          </p:grpSpPr>
          <p:sp>
            <p:nvSpPr>
              <p:cNvPr id="45" name="矩形 44"/>
              <p:cNvSpPr/>
              <p:nvPr/>
            </p:nvSpPr>
            <p:spPr>
              <a:xfrm>
                <a:off x="2044700" y="508000"/>
                <a:ext cx="2286000" cy="558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文本框 45"/>
              <p:cNvSpPr txBox="1"/>
              <p:nvPr/>
            </p:nvSpPr>
            <p:spPr>
              <a:xfrm>
                <a:off x="2133600" y="586372"/>
                <a:ext cx="2184400" cy="369332"/>
              </a:xfrm>
              <a:prstGeom prst="rect">
                <a:avLst/>
              </a:prstGeom>
              <a:noFill/>
            </p:spPr>
            <p:txBody>
              <a:bodyPr wrap="square" rtlCol="0">
                <a:spAutoFit/>
              </a:bodyPr>
              <a:lstStyle/>
              <a:p>
                <a:pPr algn="ctr"/>
                <a:r>
                  <a:rPr lang="zh-CN" altLang="en-US" dirty="0" smtClean="0"/>
                  <a:t>最终结果融合</a:t>
                </a:r>
                <a:endParaRPr lang="zh-CN" altLang="en-US" dirty="0"/>
              </a:p>
            </p:txBody>
          </p:sp>
        </p:grpSp>
        <p:cxnSp>
          <p:nvCxnSpPr>
            <p:cNvPr id="47" name="肘形连接符 46"/>
            <p:cNvCxnSpPr>
              <a:stCxn id="31" idx="1"/>
              <a:endCxn id="22" idx="1"/>
            </p:cNvCxnSpPr>
            <p:nvPr/>
          </p:nvCxnSpPr>
          <p:spPr>
            <a:xfrm rot="10800000">
              <a:off x="1527175" y="849816"/>
              <a:ext cx="12700" cy="2702363"/>
            </a:xfrm>
            <a:prstGeom prst="bentConnector3">
              <a:avLst>
                <a:gd name="adj1" fmla="val 2850000"/>
              </a:avLst>
            </a:prstGeom>
            <a:ln>
              <a:tailEnd type="triangle"/>
            </a:ln>
          </p:spPr>
          <p:style>
            <a:lnRef idx="1">
              <a:schemeClr val="dk1"/>
            </a:lnRef>
            <a:fillRef idx="0">
              <a:schemeClr val="dk1"/>
            </a:fillRef>
            <a:effectRef idx="0">
              <a:schemeClr val="dk1"/>
            </a:effectRef>
            <a:fontRef idx="minor">
              <a:schemeClr val="tx1"/>
            </a:fontRef>
          </p:style>
        </p:cxnSp>
        <p:cxnSp>
          <p:nvCxnSpPr>
            <p:cNvPr id="48" name="直接箭头连接符 47"/>
            <p:cNvCxnSpPr/>
            <p:nvPr/>
          </p:nvCxnSpPr>
          <p:spPr>
            <a:xfrm>
              <a:off x="1181100" y="1752373"/>
              <a:ext cx="346074"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9" name="直接箭头连接符 48"/>
            <p:cNvCxnSpPr/>
            <p:nvPr/>
          </p:nvCxnSpPr>
          <p:spPr>
            <a:xfrm>
              <a:off x="1181100" y="2670565"/>
              <a:ext cx="346074"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0" name="直接箭头连接符 49"/>
            <p:cNvCxnSpPr/>
            <p:nvPr/>
          </p:nvCxnSpPr>
          <p:spPr>
            <a:xfrm flipV="1">
              <a:off x="3820249" y="830510"/>
              <a:ext cx="2260759" cy="294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1" name="直接箭头连接符 50"/>
            <p:cNvCxnSpPr/>
            <p:nvPr/>
          </p:nvCxnSpPr>
          <p:spPr>
            <a:xfrm flipV="1">
              <a:off x="3813175" y="1822928"/>
              <a:ext cx="2260759" cy="294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2" name="直接箭头连接符 51"/>
            <p:cNvCxnSpPr/>
            <p:nvPr/>
          </p:nvCxnSpPr>
          <p:spPr>
            <a:xfrm flipV="1">
              <a:off x="3820249" y="2708846"/>
              <a:ext cx="2260759" cy="294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3" name="肘形连接符 52"/>
            <p:cNvCxnSpPr>
              <a:stCxn id="37" idx="3"/>
              <a:endCxn id="43" idx="3"/>
            </p:cNvCxnSpPr>
            <p:nvPr/>
          </p:nvCxnSpPr>
          <p:spPr>
            <a:xfrm flipH="1">
              <a:off x="8354308" y="830510"/>
              <a:ext cx="12700" cy="1910641"/>
            </a:xfrm>
            <a:prstGeom prst="bentConnector3">
              <a:avLst>
                <a:gd name="adj1" fmla="val -2850000"/>
              </a:avLst>
            </a:prstGeom>
          </p:spPr>
          <p:style>
            <a:lnRef idx="2">
              <a:schemeClr val="dk1"/>
            </a:lnRef>
            <a:fillRef idx="0">
              <a:schemeClr val="dk1"/>
            </a:fillRef>
            <a:effectRef idx="1">
              <a:schemeClr val="dk1"/>
            </a:effectRef>
            <a:fontRef idx="minor">
              <a:schemeClr val="tx1"/>
            </a:fontRef>
          </p:style>
        </p:cxnSp>
        <p:cxnSp>
          <p:nvCxnSpPr>
            <p:cNvPr id="54" name="直接连接符 53"/>
            <p:cNvCxnSpPr/>
            <p:nvPr/>
          </p:nvCxnSpPr>
          <p:spPr>
            <a:xfrm flipH="1">
              <a:off x="8399482" y="1822928"/>
              <a:ext cx="334944" cy="0"/>
            </a:xfrm>
            <a:prstGeom prst="line">
              <a:avLst/>
            </a:prstGeom>
          </p:spPr>
          <p:style>
            <a:lnRef idx="2">
              <a:schemeClr val="dk1"/>
            </a:lnRef>
            <a:fillRef idx="0">
              <a:schemeClr val="dk1"/>
            </a:fillRef>
            <a:effectRef idx="1">
              <a:schemeClr val="dk1"/>
            </a:effectRef>
            <a:fontRef idx="minor">
              <a:schemeClr val="tx1"/>
            </a:fontRef>
          </p:style>
        </p:cxnSp>
        <p:cxnSp>
          <p:nvCxnSpPr>
            <p:cNvPr id="55" name="直接箭头连接符 54"/>
            <p:cNvCxnSpPr/>
            <p:nvPr/>
          </p:nvCxnSpPr>
          <p:spPr>
            <a:xfrm>
              <a:off x="8733016" y="1820019"/>
              <a:ext cx="698218" cy="383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pSp>
      <p:sp>
        <p:nvSpPr>
          <p:cNvPr id="64" name="标题 1"/>
          <p:cNvSpPr txBox="1">
            <a:spLocks/>
          </p:cNvSpPr>
          <p:nvPr/>
        </p:nvSpPr>
        <p:spPr>
          <a:xfrm>
            <a:off x="457259" y="274056"/>
            <a:ext cx="10515600" cy="98889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4000" dirty="0" smtClean="0">
                <a:latin typeface="Adobe 楷体 Std R" panose="02020400000000000000" pitchFamily="18" charset="-122"/>
                <a:ea typeface="Adobe 楷体 Std R" panose="02020400000000000000" pitchFamily="18" charset="-122"/>
              </a:rPr>
              <a:t>模型框架</a:t>
            </a:r>
            <a:endParaRPr lang="zh-CN" altLang="en-US" sz="4000" dirty="0">
              <a:latin typeface="Adobe 楷体 Std R" panose="02020400000000000000" pitchFamily="18" charset="-122"/>
              <a:ea typeface="Adobe 楷体 Std R" panose="02020400000000000000" pitchFamily="18" charset="-122"/>
            </a:endParaRPr>
          </a:p>
        </p:txBody>
      </p:sp>
    </p:spTree>
    <p:extLst>
      <p:ext uri="{BB962C8B-B14F-4D97-AF65-F5344CB8AC3E}">
        <p14:creationId xmlns:p14="http://schemas.microsoft.com/office/powerpoint/2010/main" val="237983161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838200" y="365126"/>
            <a:ext cx="10515600" cy="71119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4000" dirty="0" smtClean="0">
                <a:latin typeface="Adobe 楷体 Std R" panose="02020400000000000000" pitchFamily="18" charset="-122"/>
                <a:ea typeface="Adobe 楷体 Std R" panose="02020400000000000000" pitchFamily="18" charset="-122"/>
              </a:rPr>
              <a:t>日常轨迹</a:t>
            </a:r>
            <a:r>
              <a:rPr lang="zh-CN" altLang="en-US" sz="4000" dirty="0" smtClean="0">
                <a:latin typeface="Adobe 楷体 Std R" panose="02020400000000000000" pitchFamily="18" charset="-122"/>
                <a:ea typeface="Adobe 楷体 Std R" panose="02020400000000000000" pitchFamily="18" charset="-122"/>
              </a:rPr>
              <a:t>数据计算框架</a:t>
            </a:r>
            <a:endParaRPr lang="zh-CN" altLang="en-US" sz="4000" dirty="0">
              <a:latin typeface="Adobe 楷体 Std R" panose="02020400000000000000" pitchFamily="18" charset="-122"/>
              <a:ea typeface="Adobe 楷体 Std R" panose="02020400000000000000" pitchFamily="18" charset="-122"/>
            </a:endParaRPr>
          </a:p>
        </p:txBody>
      </p:sp>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47098" y="6251329"/>
            <a:ext cx="2251522" cy="420060"/>
          </a:xfrm>
          <a:prstGeom prst="rect">
            <a:avLst/>
          </a:prstGeom>
        </p:spPr>
      </p:pic>
      <p:graphicFrame>
        <p:nvGraphicFramePr>
          <p:cNvPr id="3" name="对象 2"/>
          <p:cNvGraphicFramePr>
            <a:graphicFrameLocks noChangeAspect="1"/>
          </p:cNvGraphicFramePr>
          <p:nvPr>
            <p:extLst>
              <p:ext uri="{D42A27DB-BD31-4B8C-83A1-F6EECF244321}">
                <p14:modId xmlns:p14="http://schemas.microsoft.com/office/powerpoint/2010/main" val="689282326"/>
              </p:ext>
            </p:extLst>
          </p:nvPr>
        </p:nvGraphicFramePr>
        <p:xfrm>
          <a:off x="130174" y="1190624"/>
          <a:ext cx="5046539" cy="4853583"/>
        </p:xfrm>
        <a:graphic>
          <a:graphicData uri="http://schemas.openxmlformats.org/presentationml/2006/ole">
            <mc:AlternateContent xmlns:mc="http://schemas.openxmlformats.org/markup-compatibility/2006">
              <mc:Choice xmlns:v="urn:schemas-microsoft-com:vml" Requires="v">
                <p:oleObj spid="_x0000_s1056" name="Visio" r:id="rId5" imgW="6476977" imgH="6229440" progId="Visio.Drawing.11">
                  <p:embed/>
                </p:oleObj>
              </mc:Choice>
              <mc:Fallback>
                <p:oleObj name="Visio" r:id="rId5" imgW="6476977" imgH="6229440" progId="Visio.Drawing.11">
                  <p:embed/>
                  <p:pic>
                    <p:nvPicPr>
                      <p:cNvPr id="0" name=""/>
                      <p:cNvPicPr/>
                      <p:nvPr/>
                    </p:nvPicPr>
                    <p:blipFill>
                      <a:blip r:embed="rId6"/>
                      <a:stretch>
                        <a:fillRect/>
                      </a:stretch>
                    </p:blipFill>
                    <p:spPr>
                      <a:xfrm>
                        <a:off x="130174" y="1190624"/>
                        <a:ext cx="5046539" cy="4853583"/>
                      </a:xfrm>
                      <a:prstGeom prst="rect">
                        <a:avLst/>
                      </a:prstGeom>
                    </p:spPr>
                  </p:pic>
                </p:oleObj>
              </mc:Fallback>
            </mc:AlternateContent>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val="808630448"/>
              </p:ext>
            </p:extLst>
          </p:nvPr>
        </p:nvGraphicFramePr>
        <p:xfrm>
          <a:off x="4833226" y="1297283"/>
          <a:ext cx="7472286" cy="4640263"/>
        </p:xfrm>
        <a:graphic>
          <a:graphicData uri="http://schemas.openxmlformats.org/presentationml/2006/ole">
            <mc:AlternateContent xmlns:mc="http://schemas.openxmlformats.org/markup-compatibility/2006">
              <mc:Choice xmlns:v="urn:schemas-microsoft-com:vml" Requires="v">
                <p:oleObj spid="_x0000_s1057" name="Visio" r:id="rId7" imgW="10706179" imgH="6648480" progId="Visio.Drawing.11">
                  <p:embed/>
                </p:oleObj>
              </mc:Choice>
              <mc:Fallback>
                <p:oleObj name="Visio" r:id="rId7" imgW="10706179" imgH="6648480" progId="Visio.Drawing.11">
                  <p:embed/>
                  <p:pic>
                    <p:nvPicPr>
                      <p:cNvPr id="0" name=""/>
                      <p:cNvPicPr/>
                      <p:nvPr/>
                    </p:nvPicPr>
                    <p:blipFill>
                      <a:blip r:embed="rId8"/>
                      <a:stretch>
                        <a:fillRect/>
                      </a:stretch>
                    </p:blipFill>
                    <p:spPr>
                      <a:xfrm>
                        <a:off x="4833226" y="1297283"/>
                        <a:ext cx="7472286" cy="4640263"/>
                      </a:xfrm>
                      <a:prstGeom prst="rect">
                        <a:avLst/>
                      </a:prstGeom>
                    </p:spPr>
                  </p:pic>
                </p:oleObj>
              </mc:Fallback>
            </mc:AlternateContent>
          </a:graphicData>
        </a:graphic>
      </p:graphicFrame>
      <p:grpSp>
        <p:nvGrpSpPr>
          <p:cNvPr id="9" name="组合 8"/>
          <p:cNvGrpSpPr/>
          <p:nvPr/>
        </p:nvGrpSpPr>
        <p:grpSpPr>
          <a:xfrm>
            <a:off x="838200" y="956764"/>
            <a:ext cx="11125200" cy="5321300"/>
            <a:chOff x="609600" y="406400"/>
            <a:chExt cx="11125200" cy="5321300"/>
          </a:xfrm>
        </p:grpSpPr>
        <p:sp>
          <p:nvSpPr>
            <p:cNvPr id="10" name="矩形 9"/>
            <p:cNvSpPr/>
            <p:nvPr/>
          </p:nvSpPr>
          <p:spPr>
            <a:xfrm>
              <a:off x="609600" y="406400"/>
              <a:ext cx="2324100" cy="723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 name="组合 10"/>
            <p:cNvGrpSpPr/>
            <p:nvPr/>
          </p:nvGrpSpPr>
          <p:grpSpPr>
            <a:xfrm>
              <a:off x="609600" y="1708150"/>
              <a:ext cx="2324100" cy="673100"/>
              <a:chOff x="1651000" y="787400"/>
              <a:chExt cx="2324100" cy="673100"/>
            </a:xfrm>
          </p:grpSpPr>
          <p:sp>
            <p:nvSpPr>
              <p:cNvPr id="46" name="矩形 45"/>
              <p:cNvSpPr/>
              <p:nvPr/>
            </p:nvSpPr>
            <p:spPr>
              <a:xfrm>
                <a:off x="1651000" y="787400"/>
                <a:ext cx="2324100" cy="6731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文本框 46"/>
              <p:cNvSpPr txBox="1"/>
              <p:nvPr/>
            </p:nvSpPr>
            <p:spPr>
              <a:xfrm>
                <a:off x="1651000" y="939800"/>
                <a:ext cx="2324100" cy="369332"/>
              </a:xfrm>
              <a:prstGeom prst="rect">
                <a:avLst/>
              </a:prstGeom>
              <a:noFill/>
            </p:spPr>
            <p:txBody>
              <a:bodyPr wrap="square" rtlCol="0">
                <a:spAutoFit/>
              </a:bodyPr>
              <a:lstStyle/>
              <a:p>
                <a:pPr algn="ctr"/>
                <a:r>
                  <a:rPr lang="zh-CN" altLang="en-US" dirty="0" smtClean="0"/>
                  <a:t>蓝牙数据提取和规整</a:t>
                </a:r>
                <a:endParaRPr lang="zh-CN" altLang="en-US" dirty="0"/>
              </a:p>
            </p:txBody>
          </p:sp>
        </p:grpSp>
        <p:pic>
          <p:nvPicPr>
            <p:cNvPr id="12" name="图片 1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081883" y="482488"/>
              <a:ext cx="597012" cy="597012"/>
            </a:xfrm>
            <a:prstGeom prst="rect">
              <a:avLst/>
            </a:prstGeom>
          </p:spPr>
        </p:pic>
        <p:pic>
          <p:nvPicPr>
            <p:cNvPr id="13" name="图片 12"/>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79500" y="552394"/>
              <a:ext cx="457200" cy="457200"/>
            </a:xfrm>
            <a:prstGeom prst="rect">
              <a:avLst/>
            </a:prstGeom>
          </p:spPr>
        </p:pic>
        <p:sp>
          <p:nvSpPr>
            <p:cNvPr id="14" name="矩形 13"/>
            <p:cNvSpPr/>
            <p:nvPr/>
          </p:nvSpPr>
          <p:spPr>
            <a:xfrm>
              <a:off x="609600" y="5003800"/>
              <a:ext cx="2324100" cy="723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图片 14"/>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28700" y="5168956"/>
              <a:ext cx="457200" cy="457200"/>
            </a:xfrm>
            <a:prstGeom prst="rect">
              <a:avLst/>
            </a:prstGeom>
          </p:spPr>
        </p:pic>
        <p:pic>
          <p:nvPicPr>
            <p:cNvPr id="16" name="图片 1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113980" y="5067244"/>
              <a:ext cx="597012" cy="597012"/>
            </a:xfrm>
            <a:prstGeom prst="rect">
              <a:avLst/>
            </a:prstGeom>
          </p:spPr>
        </p:pic>
        <p:grpSp>
          <p:nvGrpSpPr>
            <p:cNvPr id="17" name="组合 16"/>
            <p:cNvGrpSpPr/>
            <p:nvPr/>
          </p:nvGrpSpPr>
          <p:grpSpPr>
            <a:xfrm>
              <a:off x="609600" y="3663950"/>
              <a:ext cx="2324100" cy="673100"/>
              <a:chOff x="1651000" y="787400"/>
              <a:chExt cx="2324100" cy="673100"/>
            </a:xfrm>
          </p:grpSpPr>
          <p:sp>
            <p:nvSpPr>
              <p:cNvPr id="44" name="矩形 43"/>
              <p:cNvSpPr/>
              <p:nvPr/>
            </p:nvSpPr>
            <p:spPr>
              <a:xfrm>
                <a:off x="1651000" y="787400"/>
                <a:ext cx="2324100" cy="6731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文本框 44"/>
              <p:cNvSpPr txBox="1"/>
              <p:nvPr/>
            </p:nvSpPr>
            <p:spPr>
              <a:xfrm>
                <a:off x="1651000" y="939800"/>
                <a:ext cx="2324100" cy="369332"/>
              </a:xfrm>
              <a:prstGeom prst="rect">
                <a:avLst/>
              </a:prstGeom>
              <a:noFill/>
            </p:spPr>
            <p:txBody>
              <a:bodyPr wrap="square" rtlCol="0">
                <a:spAutoFit/>
              </a:bodyPr>
              <a:lstStyle/>
              <a:p>
                <a:pPr algn="ctr"/>
                <a:r>
                  <a:rPr lang="en-US" altLang="zh-CN" dirty="0"/>
                  <a:t>WiFi</a:t>
                </a:r>
                <a:r>
                  <a:rPr lang="zh-CN" altLang="en-US" dirty="0" smtClean="0"/>
                  <a:t>数据提取和规整</a:t>
                </a:r>
                <a:endParaRPr lang="zh-CN" altLang="en-US" dirty="0"/>
              </a:p>
            </p:txBody>
          </p:sp>
        </p:grpSp>
        <p:grpSp>
          <p:nvGrpSpPr>
            <p:cNvPr id="18" name="组合 17"/>
            <p:cNvGrpSpPr/>
            <p:nvPr/>
          </p:nvGrpSpPr>
          <p:grpSpPr>
            <a:xfrm>
              <a:off x="3517900" y="1708150"/>
              <a:ext cx="2324100" cy="673100"/>
              <a:chOff x="1651000" y="787400"/>
              <a:chExt cx="2324100" cy="673100"/>
            </a:xfrm>
          </p:grpSpPr>
          <p:sp>
            <p:nvSpPr>
              <p:cNvPr id="42" name="矩形 41"/>
              <p:cNvSpPr/>
              <p:nvPr/>
            </p:nvSpPr>
            <p:spPr>
              <a:xfrm>
                <a:off x="1651000" y="787400"/>
                <a:ext cx="2324100" cy="6731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文本框 42"/>
              <p:cNvSpPr txBox="1"/>
              <p:nvPr/>
            </p:nvSpPr>
            <p:spPr>
              <a:xfrm>
                <a:off x="1651000" y="939800"/>
                <a:ext cx="2324100" cy="369332"/>
              </a:xfrm>
              <a:prstGeom prst="rect">
                <a:avLst/>
              </a:prstGeom>
              <a:noFill/>
            </p:spPr>
            <p:txBody>
              <a:bodyPr wrap="square" rtlCol="0">
                <a:spAutoFit/>
              </a:bodyPr>
              <a:lstStyle/>
              <a:p>
                <a:pPr algn="ctr"/>
                <a:r>
                  <a:rPr lang="zh-CN" altLang="en-US" dirty="0" smtClean="0"/>
                  <a:t>蓝牙数据结构化表示</a:t>
                </a:r>
                <a:endParaRPr lang="zh-CN" altLang="en-US" dirty="0"/>
              </a:p>
            </p:txBody>
          </p:sp>
        </p:grpSp>
        <p:grpSp>
          <p:nvGrpSpPr>
            <p:cNvPr id="19" name="组合 18"/>
            <p:cNvGrpSpPr/>
            <p:nvPr/>
          </p:nvGrpSpPr>
          <p:grpSpPr>
            <a:xfrm>
              <a:off x="6527800" y="1708150"/>
              <a:ext cx="2324100" cy="709831"/>
              <a:chOff x="1651000" y="787400"/>
              <a:chExt cx="2324100" cy="709831"/>
            </a:xfrm>
          </p:grpSpPr>
          <p:sp>
            <p:nvSpPr>
              <p:cNvPr id="40" name="矩形 39"/>
              <p:cNvSpPr/>
              <p:nvPr/>
            </p:nvSpPr>
            <p:spPr>
              <a:xfrm>
                <a:off x="1651000" y="787400"/>
                <a:ext cx="2324100" cy="6731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文本框 40"/>
              <p:cNvSpPr txBox="1"/>
              <p:nvPr/>
            </p:nvSpPr>
            <p:spPr>
              <a:xfrm>
                <a:off x="1651000" y="850900"/>
                <a:ext cx="2324100" cy="646331"/>
              </a:xfrm>
              <a:prstGeom prst="rect">
                <a:avLst/>
              </a:prstGeom>
              <a:noFill/>
            </p:spPr>
            <p:txBody>
              <a:bodyPr wrap="square" rtlCol="0">
                <a:spAutoFit/>
              </a:bodyPr>
              <a:lstStyle/>
              <a:p>
                <a:pPr algn="ctr"/>
                <a:r>
                  <a:rPr lang="zh-CN" altLang="en-US" dirty="0" smtClean="0"/>
                  <a:t>基于蓝牙数据的关系强度计算</a:t>
                </a:r>
                <a:endParaRPr lang="zh-CN" altLang="en-US" dirty="0"/>
              </a:p>
            </p:txBody>
          </p:sp>
        </p:grpSp>
        <p:grpSp>
          <p:nvGrpSpPr>
            <p:cNvPr id="20" name="组合 19"/>
            <p:cNvGrpSpPr/>
            <p:nvPr/>
          </p:nvGrpSpPr>
          <p:grpSpPr>
            <a:xfrm>
              <a:off x="9410700" y="1711325"/>
              <a:ext cx="2324100" cy="673100"/>
              <a:chOff x="1651000" y="787400"/>
              <a:chExt cx="2324100" cy="673100"/>
            </a:xfrm>
          </p:grpSpPr>
          <p:sp>
            <p:nvSpPr>
              <p:cNvPr id="38" name="矩形 37"/>
              <p:cNvSpPr/>
              <p:nvPr/>
            </p:nvSpPr>
            <p:spPr>
              <a:xfrm>
                <a:off x="1651000" y="787400"/>
                <a:ext cx="2324100" cy="6731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文本框 38"/>
              <p:cNvSpPr txBox="1"/>
              <p:nvPr/>
            </p:nvSpPr>
            <p:spPr>
              <a:xfrm>
                <a:off x="1651000" y="939800"/>
                <a:ext cx="2324100" cy="369332"/>
              </a:xfrm>
              <a:prstGeom prst="rect">
                <a:avLst/>
              </a:prstGeom>
              <a:noFill/>
            </p:spPr>
            <p:txBody>
              <a:bodyPr wrap="square" rtlCol="0">
                <a:spAutoFit/>
              </a:bodyPr>
              <a:lstStyle/>
              <a:p>
                <a:pPr algn="ctr"/>
                <a:r>
                  <a:rPr lang="zh-CN" altLang="en-US" dirty="0" smtClean="0"/>
                  <a:t>输出结果到下一层</a:t>
                </a:r>
                <a:endParaRPr lang="zh-CN" altLang="en-US" dirty="0"/>
              </a:p>
            </p:txBody>
          </p:sp>
        </p:grpSp>
        <p:grpSp>
          <p:nvGrpSpPr>
            <p:cNvPr id="21" name="组合 20"/>
            <p:cNvGrpSpPr/>
            <p:nvPr/>
          </p:nvGrpSpPr>
          <p:grpSpPr>
            <a:xfrm>
              <a:off x="3517900" y="3627219"/>
              <a:ext cx="2324100" cy="673100"/>
              <a:chOff x="1651000" y="787400"/>
              <a:chExt cx="2324100" cy="673100"/>
            </a:xfrm>
          </p:grpSpPr>
          <p:sp>
            <p:nvSpPr>
              <p:cNvPr id="36" name="矩形 35"/>
              <p:cNvSpPr/>
              <p:nvPr/>
            </p:nvSpPr>
            <p:spPr>
              <a:xfrm>
                <a:off x="1651000" y="787400"/>
                <a:ext cx="2324100" cy="6731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文本框 36"/>
              <p:cNvSpPr txBox="1"/>
              <p:nvPr/>
            </p:nvSpPr>
            <p:spPr>
              <a:xfrm>
                <a:off x="1651000" y="939800"/>
                <a:ext cx="2324100" cy="369332"/>
              </a:xfrm>
              <a:prstGeom prst="rect">
                <a:avLst/>
              </a:prstGeom>
              <a:noFill/>
            </p:spPr>
            <p:txBody>
              <a:bodyPr wrap="square" rtlCol="0">
                <a:spAutoFit/>
              </a:bodyPr>
              <a:lstStyle/>
              <a:p>
                <a:pPr algn="ctr"/>
                <a:r>
                  <a:rPr lang="en-US" altLang="zh-CN" dirty="0" smtClean="0"/>
                  <a:t>WiFi</a:t>
                </a:r>
                <a:r>
                  <a:rPr lang="zh-CN" altLang="en-US" dirty="0" smtClean="0"/>
                  <a:t>数据结构化表示</a:t>
                </a:r>
                <a:endParaRPr lang="zh-CN" altLang="en-US" dirty="0"/>
              </a:p>
            </p:txBody>
          </p:sp>
        </p:grpSp>
        <p:grpSp>
          <p:nvGrpSpPr>
            <p:cNvPr id="22" name="组合 21"/>
            <p:cNvGrpSpPr/>
            <p:nvPr/>
          </p:nvGrpSpPr>
          <p:grpSpPr>
            <a:xfrm>
              <a:off x="6527800" y="3627219"/>
              <a:ext cx="2324100" cy="709831"/>
              <a:chOff x="1651000" y="787400"/>
              <a:chExt cx="2324100" cy="709831"/>
            </a:xfrm>
          </p:grpSpPr>
          <p:sp>
            <p:nvSpPr>
              <p:cNvPr id="34" name="矩形 33"/>
              <p:cNvSpPr/>
              <p:nvPr/>
            </p:nvSpPr>
            <p:spPr>
              <a:xfrm>
                <a:off x="1651000" y="787400"/>
                <a:ext cx="2324100" cy="6731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文本框 34"/>
              <p:cNvSpPr txBox="1"/>
              <p:nvPr/>
            </p:nvSpPr>
            <p:spPr>
              <a:xfrm>
                <a:off x="1651000" y="850900"/>
                <a:ext cx="2324100" cy="646331"/>
              </a:xfrm>
              <a:prstGeom prst="rect">
                <a:avLst/>
              </a:prstGeom>
              <a:noFill/>
            </p:spPr>
            <p:txBody>
              <a:bodyPr wrap="square" rtlCol="0">
                <a:spAutoFit/>
              </a:bodyPr>
              <a:lstStyle/>
              <a:p>
                <a:pPr algn="ctr"/>
                <a:r>
                  <a:rPr lang="zh-CN" altLang="en-US" dirty="0" smtClean="0"/>
                  <a:t>基于</a:t>
                </a:r>
                <a:r>
                  <a:rPr lang="en-US" altLang="zh-CN" dirty="0" smtClean="0"/>
                  <a:t>WiFi</a:t>
                </a:r>
                <a:r>
                  <a:rPr lang="zh-CN" altLang="en-US" dirty="0" smtClean="0"/>
                  <a:t>数据的关系强度计算</a:t>
                </a:r>
                <a:endParaRPr lang="zh-CN" altLang="en-US" dirty="0"/>
              </a:p>
            </p:txBody>
          </p:sp>
        </p:grpSp>
        <p:grpSp>
          <p:nvGrpSpPr>
            <p:cNvPr id="23" name="组合 22"/>
            <p:cNvGrpSpPr/>
            <p:nvPr/>
          </p:nvGrpSpPr>
          <p:grpSpPr>
            <a:xfrm>
              <a:off x="9410700" y="3627219"/>
              <a:ext cx="2324100" cy="673100"/>
              <a:chOff x="1651000" y="787400"/>
              <a:chExt cx="2324100" cy="673100"/>
            </a:xfrm>
          </p:grpSpPr>
          <p:sp>
            <p:nvSpPr>
              <p:cNvPr id="32" name="矩形 31"/>
              <p:cNvSpPr/>
              <p:nvPr/>
            </p:nvSpPr>
            <p:spPr>
              <a:xfrm>
                <a:off x="1651000" y="787400"/>
                <a:ext cx="2324100" cy="6731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文本框 32"/>
              <p:cNvSpPr txBox="1"/>
              <p:nvPr/>
            </p:nvSpPr>
            <p:spPr>
              <a:xfrm>
                <a:off x="1651000" y="939800"/>
                <a:ext cx="2324100" cy="369332"/>
              </a:xfrm>
              <a:prstGeom prst="rect">
                <a:avLst/>
              </a:prstGeom>
              <a:noFill/>
            </p:spPr>
            <p:txBody>
              <a:bodyPr wrap="square" rtlCol="0">
                <a:spAutoFit/>
              </a:bodyPr>
              <a:lstStyle/>
              <a:p>
                <a:pPr algn="ctr"/>
                <a:r>
                  <a:rPr lang="zh-CN" altLang="en-US" dirty="0" smtClean="0"/>
                  <a:t>输出结果到下一层</a:t>
                </a:r>
                <a:endParaRPr lang="zh-CN" altLang="en-US" dirty="0"/>
              </a:p>
            </p:txBody>
          </p:sp>
        </p:grpSp>
        <p:cxnSp>
          <p:nvCxnSpPr>
            <p:cNvPr id="24" name="直接箭头连接符 23"/>
            <p:cNvCxnSpPr>
              <a:stCxn id="47" idx="3"/>
              <a:endCxn id="43" idx="1"/>
            </p:cNvCxnSpPr>
            <p:nvPr/>
          </p:nvCxnSpPr>
          <p:spPr>
            <a:xfrm>
              <a:off x="2933700" y="2045216"/>
              <a:ext cx="584200"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5" name="直接箭头连接符 24"/>
            <p:cNvCxnSpPr>
              <a:stCxn id="43" idx="3"/>
            </p:cNvCxnSpPr>
            <p:nvPr/>
          </p:nvCxnSpPr>
          <p:spPr>
            <a:xfrm>
              <a:off x="5842000" y="2045216"/>
              <a:ext cx="685800"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6" name="直接箭头连接符 25"/>
            <p:cNvCxnSpPr>
              <a:stCxn id="40" idx="3"/>
              <a:endCxn id="39" idx="1"/>
            </p:cNvCxnSpPr>
            <p:nvPr/>
          </p:nvCxnSpPr>
          <p:spPr>
            <a:xfrm>
              <a:off x="8851900" y="2044700"/>
              <a:ext cx="558800" cy="369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7" name="直接箭头连接符 26"/>
            <p:cNvCxnSpPr/>
            <p:nvPr/>
          </p:nvCxnSpPr>
          <p:spPr>
            <a:xfrm>
              <a:off x="2933700" y="3956967"/>
              <a:ext cx="584200"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8" name="直接箭头连接符 27"/>
            <p:cNvCxnSpPr/>
            <p:nvPr/>
          </p:nvCxnSpPr>
          <p:spPr>
            <a:xfrm>
              <a:off x="5842000" y="3956967"/>
              <a:ext cx="685800"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9" name="直接箭头连接符 28"/>
            <p:cNvCxnSpPr/>
            <p:nvPr/>
          </p:nvCxnSpPr>
          <p:spPr>
            <a:xfrm>
              <a:off x="8851900" y="3956451"/>
              <a:ext cx="558800" cy="369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0" name="直接箭头连接符 29"/>
            <p:cNvCxnSpPr>
              <a:stCxn id="10" idx="2"/>
              <a:endCxn id="46" idx="0"/>
            </p:cNvCxnSpPr>
            <p:nvPr/>
          </p:nvCxnSpPr>
          <p:spPr>
            <a:xfrm>
              <a:off x="1771650" y="1130300"/>
              <a:ext cx="0" cy="57785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1" name="直接箭头连接符 30"/>
            <p:cNvCxnSpPr>
              <a:stCxn id="14" idx="0"/>
              <a:endCxn id="44" idx="2"/>
            </p:cNvCxnSpPr>
            <p:nvPr/>
          </p:nvCxnSpPr>
          <p:spPr>
            <a:xfrm flipV="1">
              <a:off x="1771650" y="4337050"/>
              <a:ext cx="0" cy="66675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pSp>
    </p:spTree>
    <p:extLst>
      <p:ext uri="{BB962C8B-B14F-4D97-AF65-F5344CB8AC3E}">
        <p14:creationId xmlns:p14="http://schemas.microsoft.com/office/powerpoint/2010/main" val="1918103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xit" presetSubtype="0" fill="hold" nodeType="clickEffect">
                                  <p:stCondLst>
                                    <p:cond delay="0"/>
                                  </p:stCondLst>
                                  <p:childTnLst>
                                    <p:animEffect transition="out" filter="fade">
                                      <p:cBhvr>
                                        <p:cTn id="15" dur="500"/>
                                        <p:tgtEl>
                                          <p:spTgt spid="3"/>
                                        </p:tgtEl>
                                      </p:cBhvr>
                                    </p:animEffect>
                                    <p:set>
                                      <p:cBhvr>
                                        <p:cTn id="16" dur="1" fill="hold">
                                          <p:stCondLst>
                                            <p:cond delay="499"/>
                                          </p:stCondLst>
                                        </p:cTn>
                                        <p:tgtEl>
                                          <p:spTgt spid="3"/>
                                        </p:tgtEl>
                                        <p:attrNameLst>
                                          <p:attrName>style.visibility</p:attrName>
                                        </p:attrNameLst>
                                      </p:cBhvr>
                                      <p:to>
                                        <p:strVal val="hidden"/>
                                      </p:to>
                                    </p:set>
                                  </p:childTnLst>
                                </p:cTn>
                              </p:par>
                              <p:par>
                                <p:cTn id="17" presetID="10" presetClass="exit" presetSubtype="0" fill="hold" nodeType="withEffect">
                                  <p:stCondLst>
                                    <p:cond delay="0"/>
                                  </p:stCondLst>
                                  <p:childTnLst>
                                    <p:animEffect transition="out" filter="fade">
                                      <p:cBhvr>
                                        <p:cTn id="18" dur="500"/>
                                        <p:tgtEl>
                                          <p:spTgt spid="8"/>
                                        </p:tgtEl>
                                      </p:cBhvr>
                                    </p:animEffect>
                                    <p:set>
                                      <p:cBhvr>
                                        <p:cTn id="19" dur="1" fill="hold">
                                          <p:stCondLst>
                                            <p:cond delay="499"/>
                                          </p:stCondLst>
                                        </p:cTn>
                                        <p:tgtEl>
                                          <p:spTgt spid="8"/>
                                        </p:tgtEl>
                                        <p:attrNameLst>
                                          <p:attrName>style.visibility</p:attrName>
                                        </p:attrNameLst>
                                      </p:cBhvr>
                                      <p:to>
                                        <p:strVal val="hidden"/>
                                      </p:to>
                                    </p:set>
                                  </p:childTnLst>
                                </p:cTn>
                              </p:par>
                            </p:childTnLst>
                          </p:cTn>
                        </p:par>
                        <p:par>
                          <p:cTn id="20" fill="hold">
                            <p:stCondLst>
                              <p:cond delay="500"/>
                            </p:stCondLst>
                            <p:childTnLst>
                              <p:par>
                                <p:cTn id="21" presetID="10" presetClass="entr" presetSubtype="0" fill="hold" nodeType="after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838200" y="365126"/>
            <a:ext cx="10515600" cy="71119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4000" dirty="0" smtClean="0">
                <a:latin typeface="Adobe 楷体 Std R" panose="02020400000000000000" pitchFamily="18" charset="-122"/>
                <a:ea typeface="Adobe 楷体 Std R" panose="02020400000000000000" pitchFamily="18" charset="-122"/>
              </a:rPr>
              <a:t>获取</a:t>
            </a:r>
            <a:r>
              <a:rPr lang="zh-CN" altLang="en-US" sz="4000" dirty="0" smtClean="0">
                <a:latin typeface="Adobe 楷体 Std R" panose="02020400000000000000" pitchFamily="18" charset="-122"/>
                <a:ea typeface="Adobe 楷体 Std R" panose="02020400000000000000" pitchFamily="18" charset="-122"/>
              </a:rPr>
              <a:t>空间访问点</a:t>
            </a:r>
            <a:endParaRPr lang="zh-CN" altLang="en-US" sz="4000" dirty="0">
              <a:latin typeface="Adobe 楷体 Std R" panose="02020400000000000000" pitchFamily="18" charset="-122"/>
              <a:ea typeface="Adobe 楷体 Std R" panose="02020400000000000000" pitchFamily="18" charset="-122"/>
            </a:endParaRPr>
          </a:p>
        </p:txBody>
      </p:sp>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15530" y="4194313"/>
            <a:ext cx="6870353" cy="2374910"/>
          </a:xfrm>
          <a:prstGeom prst="rect">
            <a:avLst/>
          </a:prstGeom>
        </p:spPr>
      </p:pic>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903738" y="1545238"/>
            <a:ext cx="5847567" cy="1307292"/>
          </a:xfrm>
          <a:prstGeom prst="rect">
            <a:avLst/>
          </a:prstGeom>
        </p:spPr>
      </p:pic>
      <p:sp>
        <p:nvSpPr>
          <p:cNvPr id="5" name="下箭头 4"/>
          <p:cNvSpPr/>
          <p:nvPr/>
        </p:nvSpPr>
        <p:spPr>
          <a:xfrm>
            <a:off x="5623201" y="3075738"/>
            <a:ext cx="255010" cy="915244"/>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pic>
        <p:nvPicPr>
          <p:cNvPr id="9" name="图片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47098" y="6251329"/>
            <a:ext cx="2251522" cy="420060"/>
          </a:xfrm>
          <a:prstGeom prst="rect">
            <a:avLst/>
          </a:prstGeom>
        </p:spPr>
      </p:pic>
    </p:spTree>
    <p:extLst>
      <p:ext uri="{BB962C8B-B14F-4D97-AF65-F5344CB8AC3E}">
        <p14:creationId xmlns:p14="http://schemas.microsoft.com/office/powerpoint/2010/main" val="2602154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86675" y="1232677"/>
            <a:ext cx="5131825" cy="2402533"/>
          </a:xfrm>
          <a:prstGeom prst="rect">
            <a:avLst/>
          </a:prstGeom>
        </p:spPr>
      </p:pic>
      <p:sp>
        <p:nvSpPr>
          <p:cNvPr id="3" name="标题 1"/>
          <p:cNvSpPr txBox="1">
            <a:spLocks/>
          </p:cNvSpPr>
          <p:nvPr/>
        </p:nvSpPr>
        <p:spPr>
          <a:xfrm>
            <a:off x="838200" y="365126"/>
            <a:ext cx="10515600" cy="71119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4000" dirty="0" smtClean="0">
                <a:latin typeface="Adobe 楷体 Std R" panose="02020400000000000000" pitchFamily="18" charset="-122"/>
                <a:ea typeface="Adobe 楷体 Std R" panose="02020400000000000000" pitchFamily="18" charset="-122"/>
              </a:rPr>
              <a:t>获取用户语义轨迹</a:t>
            </a:r>
            <a:endParaRPr lang="zh-CN" altLang="en-US" sz="4000" dirty="0">
              <a:latin typeface="Adobe 楷体 Std R" panose="02020400000000000000" pitchFamily="18" charset="-122"/>
              <a:ea typeface="Adobe 楷体 Std R" panose="02020400000000000000" pitchFamily="18" charset="-122"/>
            </a:endParaRPr>
          </a:p>
        </p:txBody>
      </p:sp>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658099" y="3905862"/>
            <a:ext cx="6651001" cy="2584852"/>
          </a:xfrm>
          <a:prstGeom prst="rect">
            <a:avLst/>
          </a:prstGeom>
        </p:spPr>
      </p:pic>
      <p:pic>
        <p:nvPicPr>
          <p:cNvPr id="5" name="图片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74193" y="1490108"/>
            <a:ext cx="2413239" cy="4290203"/>
          </a:xfrm>
          <a:prstGeom prst="rect">
            <a:avLst/>
          </a:prstGeom>
        </p:spPr>
      </p:pic>
      <p:pic>
        <p:nvPicPr>
          <p:cNvPr id="6" name="图片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23397" y="1490108"/>
            <a:ext cx="2413239" cy="4290203"/>
          </a:xfrm>
          <a:prstGeom prst="rect">
            <a:avLst/>
          </a:prstGeom>
        </p:spPr>
      </p:pic>
      <p:pic>
        <p:nvPicPr>
          <p:cNvPr id="7" name="图片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359139" y="1490108"/>
            <a:ext cx="2413239" cy="4290203"/>
          </a:xfrm>
          <a:prstGeom prst="rect">
            <a:avLst/>
          </a:prstGeom>
        </p:spPr>
      </p:pic>
      <p:pic>
        <p:nvPicPr>
          <p:cNvPr id="8" name="图片 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34852" y="2199816"/>
            <a:ext cx="10091919" cy="3183492"/>
          </a:xfrm>
          <a:prstGeom prst="rect">
            <a:avLst/>
          </a:prstGeom>
        </p:spPr>
      </p:pic>
      <p:sp>
        <p:nvSpPr>
          <p:cNvPr id="9" name="文本框 8"/>
          <p:cNvSpPr txBox="1"/>
          <p:nvPr/>
        </p:nvSpPr>
        <p:spPr>
          <a:xfrm>
            <a:off x="1935921" y="5897074"/>
            <a:ext cx="1669774" cy="307777"/>
          </a:xfrm>
          <a:prstGeom prst="rect">
            <a:avLst/>
          </a:prstGeom>
          <a:noFill/>
        </p:spPr>
        <p:txBody>
          <a:bodyPr wrap="square" rtlCol="0">
            <a:spAutoFit/>
          </a:bodyPr>
          <a:lstStyle/>
          <a:p>
            <a:pPr algn="ctr"/>
            <a:r>
              <a:rPr lang="zh-CN" altLang="en-US" sz="1400" dirty="0" smtClean="0"/>
              <a:t>语义标签数据库</a:t>
            </a:r>
            <a:endParaRPr lang="zh-CN" altLang="en-US" sz="1400" dirty="0"/>
          </a:p>
        </p:txBody>
      </p:sp>
      <p:sp>
        <p:nvSpPr>
          <p:cNvPr id="10" name="文本框 9"/>
          <p:cNvSpPr txBox="1"/>
          <p:nvPr/>
        </p:nvSpPr>
        <p:spPr>
          <a:xfrm>
            <a:off x="5378174" y="5941560"/>
            <a:ext cx="1669774" cy="307777"/>
          </a:xfrm>
          <a:prstGeom prst="rect">
            <a:avLst/>
          </a:prstGeom>
          <a:noFill/>
        </p:spPr>
        <p:txBody>
          <a:bodyPr wrap="square" rtlCol="0">
            <a:spAutoFit/>
          </a:bodyPr>
          <a:lstStyle/>
          <a:p>
            <a:pPr algn="ctr"/>
            <a:r>
              <a:rPr lang="zh-CN" altLang="en-US" sz="1400" dirty="0" smtClean="0"/>
              <a:t>语义标签数据库</a:t>
            </a:r>
            <a:endParaRPr lang="zh-CN" altLang="en-US" sz="1400" dirty="0"/>
          </a:p>
        </p:txBody>
      </p:sp>
      <p:sp>
        <p:nvSpPr>
          <p:cNvPr id="11" name="文本框 10"/>
          <p:cNvSpPr txBox="1"/>
          <p:nvPr/>
        </p:nvSpPr>
        <p:spPr>
          <a:xfrm>
            <a:off x="8773500" y="5941560"/>
            <a:ext cx="1669774" cy="307777"/>
          </a:xfrm>
          <a:prstGeom prst="rect">
            <a:avLst/>
          </a:prstGeom>
          <a:noFill/>
        </p:spPr>
        <p:txBody>
          <a:bodyPr wrap="square" rtlCol="0">
            <a:spAutoFit/>
          </a:bodyPr>
          <a:lstStyle/>
          <a:p>
            <a:pPr algn="ctr"/>
            <a:r>
              <a:rPr lang="zh-CN" altLang="en-US" sz="1400" dirty="0" smtClean="0"/>
              <a:t>反地理编码标签</a:t>
            </a:r>
            <a:endParaRPr lang="zh-CN" altLang="en-US" sz="1400" dirty="0"/>
          </a:p>
        </p:txBody>
      </p:sp>
      <p:pic>
        <p:nvPicPr>
          <p:cNvPr id="12" name="图片 1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847098" y="6251329"/>
            <a:ext cx="2251522" cy="420060"/>
          </a:xfrm>
          <a:prstGeom prst="rect">
            <a:avLst/>
          </a:prstGeom>
        </p:spPr>
      </p:pic>
    </p:spTree>
    <p:extLst>
      <p:ext uri="{BB962C8B-B14F-4D97-AF65-F5344CB8AC3E}">
        <p14:creationId xmlns:p14="http://schemas.microsoft.com/office/powerpoint/2010/main" val="4187232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nodeType="clickEffect">
                                  <p:stCondLst>
                                    <p:cond delay="0"/>
                                  </p:stCondLst>
                                  <p:childTnLst>
                                    <p:set>
                                      <p:cBhvr>
                                        <p:cTn id="20" dur="1" fill="hold">
                                          <p:stCondLst>
                                            <p:cond delay="0"/>
                                          </p:stCondLst>
                                        </p:cTn>
                                        <p:tgtEl>
                                          <p:spTgt spid="2"/>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0"/>
                                          </p:stCondLst>
                                        </p:cTn>
                                        <p:tgtEl>
                                          <p:spTgt spid="4"/>
                                        </p:tgtEl>
                                        <p:attrNameLst>
                                          <p:attrName>style.visibility</p:attrName>
                                        </p:attrNameLst>
                                      </p:cBhvr>
                                      <p:to>
                                        <p:strVal val="hidden"/>
                                      </p:to>
                                    </p:set>
                                  </p:childTnLst>
                                </p:cTn>
                              </p:par>
                            </p:childTnLst>
                          </p:cTn>
                        </p:par>
                        <p:par>
                          <p:cTn id="23" fill="hold">
                            <p:stCondLst>
                              <p:cond delay="0"/>
                            </p:stCondLst>
                            <p:childTnLst>
                              <p:par>
                                <p:cTn id="24" presetID="10" presetClass="entr" presetSubtype="0" fill="hold" nodeType="after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fade">
                                      <p:cBhvr>
                                        <p:cTn id="26" dur="500"/>
                                        <p:tgtEl>
                                          <p:spTgt spid="6"/>
                                        </p:tgtEl>
                                      </p:cBhvr>
                                    </p:animEffect>
                                  </p:childTnLst>
                                </p:cTn>
                              </p:par>
                              <p:par>
                                <p:cTn id="27" presetID="10" presetClass="entr" presetSubtype="0" fill="hold" nodeType="with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fade">
                                      <p:cBhvr>
                                        <p:cTn id="29" dur="500"/>
                                        <p:tgtEl>
                                          <p:spTgt spid="5"/>
                                        </p:tgtEl>
                                      </p:cBhvr>
                                    </p:animEffect>
                                  </p:childTnLst>
                                </p:cTn>
                              </p:par>
                              <p:par>
                                <p:cTn id="30" presetID="10" presetClass="entr" presetSubtype="0" fill="hold" nodeType="with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fade">
                                      <p:cBhvr>
                                        <p:cTn id="35" dur="500"/>
                                        <p:tgtEl>
                                          <p:spTgt spid="9"/>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fade">
                                      <p:cBhvr>
                                        <p:cTn id="38" dur="500"/>
                                        <p:tgtEl>
                                          <p:spTgt spid="10"/>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1"/>
                                        </p:tgtEl>
                                        <p:attrNameLst>
                                          <p:attrName>style.visibility</p:attrName>
                                        </p:attrNameLst>
                                      </p:cBhvr>
                                      <p:to>
                                        <p:strVal val="visible"/>
                                      </p:to>
                                    </p:set>
                                    <p:animEffect transition="in" filter="fade">
                                      <p:cBhvr>
                                        <p:cTn id="41" dur="500"/>
                                        <p:tgtEl>
                                          <p:spTgt spid="11"/>
                                        </p:tgtEl>
                                      </p:cBhvr>
                                    </p:animEffect>
                                  </p:childTnLst>
                                </p:cTn>
                              </p:par>
                            </p:childTnLst>
                          </p:cTn>
                        </p:par>
                      </p:childTnLst>
                    </p:cTn>
                  </p:par>
                  <p:par>
                    <p:cTn id="42" fill="hold">
                      <p:stCondLst>
                        <p:cond delay="indefinite"/>
                      </p:stCondLst>
                      <p:childTnLst>
                        <p:par>
                          <p:cTn id="43" fill="hold">
                            <p:stCondLst>
                              <p:cond delay="0"/>
                            </p:stCondLst>
                            <p:childTnLst>
                              <p:par>
                                <p:cTn id="44" presetID="1" presetClass="exit" presetSubtype="0" fill="hold" nodeType="clickEffect">
                                  <p:stCondLst>
                                    <p:cond delay="0"/>
                                  </p:stCondLst>
                                  <p:childTnLst>
                                    <p:set>
                                      <p:cBhvr>
                                        <p:cTn id="45" dur="1" fill="hold">
                                          <p:stCondLst>
                                            <p:cond delay="0"/>
                                          </p:stCondLst>
                                        </p:cTn>
                                        <p:tgtEl>
                                          <p:spTgt spid="6"/>
                                        </p:tgtEl>
                                        <p:attrNameLst>
                                          <p:attrName>style.visibility</p:attrName>
                                        </p:attrNameLst>
                                      </p:cBhvr>
                                      <p:to>
                                        <p:strVal val="hidden"/>
                                      </p:to>
                                    </p:set>
                                  </p:childTnLst>
                                </p:cTn>
                              </p:par>
                              <p:par>
                                <p:cTn id="46" presetID="1" presetClass="exit" presetSubtype="0" fill="hold" nodeType="withEffect">
                                  <p:stCondLst>
                                    <p:cond delay="0"/>
                                  </p:stCondLst>
                                  <p:childTnLst>
                                    <p:set>
                                      <p:cBhvr>
                                        <p:cTn id="47" dur="1" fill="hold">
                                          <p:stCondLst>
                                            <p:cond delay="0"/>
                                          </p:stCondLst>
                                        </p:cTn>
                                        <p:tgtEl>
                                          <p:spTgt spid="5"/>
                                        </p:tgtEl>
                                        <p:attrNameLst>
                                          <p:attrName>style.visibility</p:attrName>
                                        </p:attrNameLst>
                                      </p:cBhvr>
                                      <p:to>
                                        <p:strVal val="hidden"/>
                                      </p:to>
                                    </p:set>
                                  </p:childTnLst>
                                </p:cTn>
                              </p:par>
                              <p:par>
                                <p:cTn id="48" presetID="1" presetClass="exit" presetSubtype="0" fill="hold" nodeType="withEffect">
                                  <p:stCondLst>
                                    <p:cond delay="0"/>
                                  </p:stCondLst>
                                  <p:childTnLst>
                                    <p:set>
                                      <p:cBhvr>
                                        <p:cTn id="49" dur="1" fill="hold">
                                          <p:stCondLst>
                                            <p:cond delay="0"/>
                                          </p:stCondLst>
                                        </p:cTn>
                                        <p:tgtEl>
                                          <p:spTgt spid="7"/>
                                        </p:tgtEl>
                                        <p:attrNameLst>
                                          <p:attrName>style.visibility</p:attrName>
                                        </p:attrNameLst>
                                      </p:cBhvr>
                                      <p:to>
                                        <p:strVal val="hidden"/>
                                      </p:to>
                                    </p:set>
                                  </p:childTnLst>
                                </p:cTn>
                              </p:par>
                              <p:par>
                                <p:cTn id="50" presetID="1" presetClass="exit" presetSubtype="0" fill="hold" grpId="1" nodeType="withEffect">
                                  <p:stCondLst>
                                    <p:cond delay="0"/>
                                  </p:stCondLst>
                                  <p:childTnLst>
                                    <p:set>
                                      <p:cBhvr>
                                        <p:cTn id="51" dur="1" fill="hold">
                                          <p:stCondLst>
                                            <p:cond delay="0"/>
                                          </p:stCondLst>
                                        </p:cTn>
                                        <p:tgtEl>
                                          <p:spTgt spid="9"/>
                                        </p:tgtEl>
                                        <p:attrNameLst>
                                          <p:attrName>style.visibility</p:attrName>
                                        </p:attrNameLst>
                                      </p:cBhvr>
                                      <p:to>
                                        <p:strVal val="hidden"/>
                                      </p:to>
                                    </p:set>
                                  </p:childTnLst>
                                </p:cTn>
                              </p:par>
                              <p:par>
                                <p:cTn id="52" presetID="1" presetClass="exit" presetSubtype="0" fill="hold" grpId="1" nodeType="withEffect">
                                  <p:stCondLst>
                                    <p:cond delay="0"/>
                                  </p:stCondLst>
                                  <p:childTnLst>
                                    <p:set>
                                      <p:cBhvr>
                                        <p:cTn id="53" dur="1" fill="hold">
                                          <p:stCondLst>
                                            <p:cond delay="0"/>
                                          </p:stCondLst>
                                        </p:cTn>
                                        <p:tgtEl>
                                          <p:spTgt spid="10"/>
                                        </p:tgtEl>
                                        <p:attrNameLst>
                                          <p:attrName>style.visibility</p:attrName>
                                        </p:attrNameLst>
                                      </p:cBhvr>
                                      <p:to>
                                        <p:strVal val="hidden"/>
                                      </p:to>
                                    </p:set>
                                  </p:childTnLst>
                                </p:cTn>
                              </p:par>
                              <p:par>
                                <p:cTn id="54" presetID="1" presetClass="exit" presetSubtype="0" fill="hold" grpId="1" nodeType="withEffect">
                                  <p:stCondLst>
                                    <p:cond delay="0"/>
                                  </p:stCondLst>
                                  <p:childTnLst>
                                    <p:set>
                                      <p:cBhvr>
                                        <p:cTn id="55" dur="1" fill="hold">
                                          <p:stCondLst>
                                            <p:cond delay="0"/>
                                          </p:stCondLst>
                                        </p:cTn>
                                        <p:tgtEl>
                                          <p:spTgt spid="11"/>
                                        </p:tgtEl>
                                        <p:attrNameLst>
                                          <p:attrName>style.visibility</p:attrName>
                                        </p:attrNameLst>
                                      </p:cBhvr>
                                      <p:to>
                                        <p:strVal val="hidden"/>
                                      </p:to>
                                    </p:set>
                                  </p:childTnLst>
                                </p:cTn>
                              </p:par>
                            </p:childTnLst>
                          </p:cTn>
                        </p:par>
                        <p:par>
                          <p:cTn id="56" fill="hold">
                            <p:stCondLst>
                              <p:cond delay="0"/>
                            </p:stCondLst>
                            <p:childTnLst>
                              <p:par>
                                <p:cTn id="57" presetID="2" presetClass="entr" presetSubtype="4" fill="hold" nodeType="afterEffect">
                                  <p:stCondLst>
                                    <p:cond delay="0"/>
                                  </p:stCondLst>
                                  <p:childTnLst>
                                    <p:set>
                                      <p:cBhvr>
                                        <p:cTn id="58" dur="1" fill="hold">
                                          <p:stCondLst>
                                            <p:cond delay="0"/>
                                          </p:stCondLst>
                                        </p:cTn>
                                        <p:tgtEl>
                                          <p:spTgt spid="8"/>
                                        </p:tgtEl>
                                        <p:attrNameLst>
                                          <p:attrName>style.visibility</p:attrName>
                                        </p:attrNameLst>
                                      </p:cBhvr>
                                      <p:to>
                                        <p:strVal val="visible"/>
                                      </p:to>
                                    </p:set>
                                    <p:anim calcmode="lin" valueType="num">
                                      <p:cBhvr additive="base">
                                        <p:cTn id="59" dur="500" fill="hold"/>
                                        <p:tgtEl>
                                          <p:spTgt spid="8"/>
                                        </p:tgtEl>
                                        <p:attrNameLst>
                                          <p:attrName>ppt_x</p:attrName>
                                        </p:attrNameLst>
                                      </p:cBhvr>
                                      <p:tavLst>
                                        <p:tav tm="0">
                                          <p:val>
                                            <p:strVal val="#ppt_x"/>
                                          </p:val>
                                        </p:tav>
                                        <p:tav tm="100000">
                                          <p:val>
                                            <p:strVal val="#ppt_x"/>
                                          </p:val>
                                        </p:tav>
                                      </p:tavLst>
                                    </p:anim>
                                    <p:anim calcmode="lin" valueType="num">
                                      <p:cBhvr additive="base">
                                        <p:cTn id="6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P spid="10" grpId="0"/>
      <p:bldP spid="10" grpId="1"/>
      <p:bldP spid="11" grpId="0"/>
      <p:bldP spid="11" grpId="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838200" y="365126"/>
            <a:ext cx="10515600" cy="71119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4000" dirty="0" smtClean="0">
                <a:latin typeface="Adobe 楷体 Std R" panose="02020400000000000000" pitchFamily="18" charset="-122"/>
                <a:ea typeface="Adobe 楷体 Std R" panose="02020400000000000000" pitchFamily="18" charset="-122"/>
              </a:rPr>
              <a:t>构建数据立方体</a:t>
            </a:r>
            <a:endParaRPr lang="zh-CN" altLang="en-US" sz="4000" dirty="0">
              <a:latin typeface="Adobe 楷体 Std R" panose="02020400000000000000" pitchFamily="18" charset="-122"/>
              <a:ea typeface="Adobe 楷体 Std R" panose="02020400000000000000" pitchFamily="18" charset="-122"/>
            </a:endParaRPr>
          </a:p>
        </p:txBody>
      </p:sp>
      <p:grpSp>
        <p:nvGrpSpPr>
          <p:cNvPr id="6" name="组合 5"/>
          <p:cNvGrpSpPr/>
          <p:nvPr/>
        </p:nvGrpSpPr>
        <p:grpSpPr>
          <a:xfrm>
            <a:off x="311426" y="2385390"/>
            <a:ext cx="6661038" cy="1927213"/>
            <a:chOff x="609600" y="1485900"/>
            <a:chExt cx="11237142" cy="3251200"/>
          </a:xfrm>
        </p:grpSpPr>
        <p:sp>
          <p:nvSpPr>
            <p:cNvPr id="7" name="立方体 6"/>
            <p:cNvSpPr/>
            <p:nvPr/>
          </p:nvSpPr>
          <p:spPr>
            <a:xfrm>
              <a:off x="609600" y="1485900"/>
              <a:ext cx="3251200" cy="3251200"/>
            </a:xfrm>
            <a:prstGeom prst="cube">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a:p>
          </p:txBody>
        </p:sp>
        <p:cxnSp>
          <p:nvCxnSpPr>
            <p:cNvPr id="8" name="直接连接符 7"/>
            <p:cNvCxnSpPr>
              <a:stCxn id="7" idx="0"/>
              <a:endCxn id="7" idx="1"/>
            </p:cNvCxnSpPr>
            <p:nvPr/>
          </p:nvCxnSpPr>
          <p:spPr>
            <a:xfrm flipH="1">
              <a:off x="1828800" y="1485900"/>
              <a:ext cx="812800" cy="812800"/>
            </a:xfrm>
            <a:prstGeom prst="line">
              <a:avLst/>
            </a:prstGeom>
          </p:spPr>
          <p:style>
            <a:lnRef idx="3">
              <a:schemeClr val="lt1"/>
            </a:lnRef>
            <a:fillRef idx="1">
              <a:schemeClr val="accent1"/>
            </a:fillRef>
            <a:effectRef idx="1">
              <a:schemeClr val="accent1"/>
            </a:effectRef>
            <a:fontRef idx="minor">
              <a:schemeClr val="lt1"/>
            </a:fontRef>
          </p:style>
        </p:cxnSp>
        <p:cxnSp>
          <p:nvCxnSpPr>
            <p:cNvPr id="9" name="直接连接符 8"/>
            <p:cNvCxnSpPr/>
            <p:nvPr/>
          </p:nvCxnSpPr>
          <p:spPr>
            <a:xfrm flipH="1">
              <a:off x="1196340" y="1485900"/>
              <a:ext cx="868680" cy="812800"/>
            </a:xfrm>
            <a:prstGeom prst="line">
              <a:avLst/>
            </a:prstGeom>
          </p:spPr>
          <p:style>
            <a:lnRef idx="3">
              <a:schemeClr val="lt1"/>
            </a:lnRef>
            <a:fillRef idx="1">
              <a:schemeClr val="accent1"/>
            </a:fillRef>
            <a:effectRef idx="1">
              <a:schemeClr val="accent1"/>
            </a:effectRef>
            <a:fontRef idx="minor">
              <a:schemeClr val="lt1"/>
            </a:fontRef>
          </p:style>
        </p:cxnSp>
        <p:cxnSp>
          <p:nvCxnSpPr>
            <p:cNvPr id="10" name="直接连接符 9"/>
            <p:cNvCxnSpPr/>
            <p:nvPr/>
          </p:nvCxnSpPr>
          <p:spPr>
            <a:xfrm flipH="1">
              <a:off x="2405380" y="1485900"/>
              <a:ext cx="868680" cy="812800"/>
            </a:xfrm>
            <a:prstGeom prst="line">
              <a:avLst/>
            </a:prstGeom>
          </p:spPr>
          <p:style>
            <a:lnRef idx="3">
              <a:schemeClr val="lt1"/>
            </a:lnRef>
            <a:fillRef idx="1">
              <a:schemeClr val="accent1"/>
            </a:fillRef>
            <a:effectRef idx="1">
              <a:schemeClr val="accent1"/>
            </a:effectRef>
            <a:fontRef idx="minor">
              <a:schemeClr val="lt1"/>
            </a:fontRef>
          </p:style>
        </p:cxnSp>
        <p:cxnSp>
          <p:nvCxnSpPr>
            <p:cNvPr id="11" name="直接连接符 10"/>
            <p:cNvCxnSpPr/>
            <p:nvPr/>
          </p:nvCxnSpPr>
          <p:spPr>
            <a:xfrm>
              <a:off x="1196340" y="2298700"/>
              <a:ext cx="0" cy="2438400"/>
            </a:xfrm>
            <a:prstGeom prst="line">
              <a:avLst/>
            </a:prstGeom>
          </p:spPr>
          <p:style>
            <a:lnRef idx="3">
              <a:schemeClr val="lt1"/>
            </a:lnRef>
            <a:fillRef idx="1">
              <a:schemeClr val="accent1"/>
            </a:fillRef>
            <a:effectRef idx="1">
              <a:schemeClr val="accent1"/>
            </a:effectRef>
            <a:fontRef idx="minor">
              <a:schemeClr val="lt1"/>
            </a:fontRef>
          </p:style>
        </p:cxnSp>
        <p:cxnSp>
          <p:nvCxnSpPr>
            <p:cNvPr id="12" name="直接连接符 11"/>
            <p:cNvCxnSpPr>
              <a:stCxn id="7" idx="1"/>
              <a:endCxn id="7" idx="3"/>
            </p:cNvCxnSpPr>
            <p:nvPr/>
          </p:nvCxnSpPr>
          <p:spPr>
            <a:xfrm>
              <a:off x="1828800" y="2298700"/>
              <a:ext cx="0" cy="2438400"/>
            </a:xfrm>
            <a:prstGeom prst="line">
              <a:avLst/>
            </a:prstGeom>
          </p:spPr>
          <p:style>
            <a:lnRef idx="3">
              <a:schemeClr val="lt1"/>
            </a:lnRef>
            <a:fillRef idx="1">
              <a:schemeClr val="accent1"/>
            </a:fillRef>
            <a:effectRef idx="1">
              <a:schemeClr val="accent1"/>
            </a:effectRef>
            <a:fontRef idx="minor">
              <a:schemeClr val="lt1"/>
            </a:fontRef>
          </p:style>
        </p:cxnSp>
        <p:cxnSp>
          <p:nvCxnSpPr>
            <p:cNvPr id="13" name="直接连接符 12"/>
            <p:cNvCxnSpPr/>
            <p:nvPr/>
          </p:nvCxnSpPr>
          <p:spPr>
            <a:xfrm>
              <a:off x="2405380" y="2298700"/>
              <a:ext cx="0" cy="2438400"/>
            </a:xfrm>
            <a:prstGeom prst="line">
              <a:avLst/>
            </a:prstGeom>
          </p:spPr>
          <p:style>
            <a:lnRef idx="3">
              <a:schemeClr val="lt1"/>
            </a:lnRef>
            <a:fillRef idx="1">
              <a:schemeClr val="accent1"/>
            </a:fillRef>
            <a:effectRef idx="1">
              <a:schemeClr val="accent1"/>
            </a:effectRef>
            <a:fontRef idx="minor">
              <a:schemeClr val="lt1"/>
            </a:fontRef>
          </p:style>
        </p:cxnSp>
        <p:cxnSp>
          <p:nvCxnSpPr>
            <p:cNvPr id="14" name="直接连接符 13"/>
            <p:cNvCxnSpPr>
              <a:stCxn id="7" idx="2"/>
              <a:endCxn id="7" idx="4"/>
            </p:cNvCxnSpPr>
            <p:nvPr/>
          </p:nvCxnSpPr>
          <p:spPr>
            <a:xfrm>
              <a:off x="609600" y="3517900"/>
              <a:ext cx="2438400" cy="0"/>
            </a:xfrm>
            <a:prstGeom prst="line">
              <a:avLst/>
            </a:prstGeom>
          </p:spPr>
          <p:style>
            <a:lnRef idx="3">
              <a:schemeClr val="lt1"/>
            </a:lnRef>
            <a:fillRef idx="1">
              <a:schemeClr val="accent1"/>
            </a:fillRef>
            <a:effectRef idx="1">
              <a:schemeClr val="accent1"/>
            </a:effectRef>
            <a:fontRef idx="minor">
              <a:schemeClr val="lt1"/>
            </a:fontRef>
          </p:style>
        </p:cxnSp>
        <p:cxnSp>
          <p:nvCxnSpPr>
            <p:cNvPr id="15" name="直接连接符 14"/>
            <p:cNvCxnSpPr/>
            <p:nvPr/>
          </p:nvCxnSpPr>
          <p:spPr>
            <a:xfrm>
              <a:off x="609600" y="4119880"/>
              <a:ext cx="2438400" cy="0"/>
            </a:xfrm>
            <a:prstGeom prst="line">
              <a:avLst/>
            </a:prstGeom>
          </p:spPr>
          <p:style>
            <a:lnRef idx="3">
              <a:schemeClr val="lt1"/>
            </a:lnRef>
            <a:fillRef idx="1">
              <a:schemeClr val="accent1"/>
            </a:fillRef>
            <a:effectRef idx="1">
              <a:schemeClr val="accent1"/>
            </a:effectRef>
            <a:fontRef idx="minor">
              <a:schemeClr val="lt1"/>
            </a:fontRef>
          </p:style>
        </p:cxnSp>
        <p:cxnSp>
          <p:nvCxnSpPr>
            <p:cNvPr id="16" name="直接连接符 15"/>
            <p:cNvCxnSpPr/>
            <p:nvPr/>
          </p:nvCxnSpPr>
          <p:spPr>
            <a:xfrm>
              <a:off x="609600" y="2938780"/>
              <a:ext cx="2438400" cy="0"/>
            </a:xfrm>
            <a:prstGeom prst="line">
              <a:avLst/>
            </a:prstGeom>
          </p:spPr>
          <p:style>
            <a:lnRef idx="3">
              <a:schemeClr val="lt1"/>
            </a:lnRef>
            <a:fillRef idx="1">
              <a:schemeClr val="accent1"/>
            </a:fillRef>
            <a:effectRef idx="1">
              <a:schemeClr val="accent1"/>
            </a:effectRef>
            <a:fontRef idx="minor">
              <a:schemeClr val="lt1"/>
            </a:fontRef>
          </p:style>
        </p:cxnSp>
        <p:cxnSp>
          <p:nvCxnSpPr>
            <p:cNvPr id="17" name="直接连接符 16"/>
            <p:cNvCxnSpPr/>
            <p:nvPr/>
          </p:nvCxnSpPr>
          <p:spPr>
            <a:xfrm>
              <a:off x="1089660" y="1821180"/>
              <a:ext cx="2385060" cy="36513"/>
            </a:xfrm>
            <a:prstGeom prst="line">
              <a:avLst/>
            </a:prstGeom>
          </p:spPr>
          <p:style>
            <a:lnRef idx="3">
              <a:schemeClr val="lt1"/>
            </a:lnRef>
            <a:fillRef idx="1">
              <a:schemeClr val="accent1"/>
            </a:fillRef>
            <a:effectRef idx="1">
              <a:schemeClr val="accent1"/>
            </a:effectRef>
            <a:fontRef idx="minor">
              <a:schemeClr val="lt1"/>
            </a:fontRef>
          </p:style>
        </p:cxnSp>
        <p:cxnSp>
          <p:nvCxnSpPr>
            <p:cNvPr id="18" name="直接连接符 17"/>
            <p:cNvCxnSpPr/>
            <p:nvPr/>
          </p:nvCxnSpPr>
          <p:spPr>
            <a:xfrm>
              <a:off x="866775" y="2027872"/>
              <a:ext cx="2407285" cy="32068"/>
            </a:xfrm>
            <a:prstGeom prst="line">
              <a:avLst/>
            </a:prstGeom>
          </p:spPr>
          <p:style>
            <a:lnRef idx="3">
              <a:schemeClr val="lt1"/>
            </a:lnRef>
            <a:fillRef idx="1">
              <a:schemeClr val="accent1"/>
            </a:fillRef>
            <a:effectRef idx="1">
              <a:schemeClr val="accent1"/>
            </a:effectRef>
            <a:fontRef idx="minor">
              <a:schemeClr val="lt1"/>
            </a:fontRef>
          </p:style>
        </p:cxnSp>
        <p:cxnSp>
          <p:nvCxnSpPr>
            <p:cNvPr id="19" name="直接连接符 18"/>
            <p:cNvCxnSpPr/>
            <p:nvPr/>
          </p:nvCxnSpPr>
          <p:spPr>
            <a:xfrm>
              <a:off x="1269206" y="1644174"/>
              <a:ext cx="2387441" cy="52547"/>
            </a:xfrm>
            <a:prstGeom prst="line">
              <a:avLst/>
            </a:prstGeom>
          </p:spPr>
          <p:style>
            <a:lnRef idx="3">
              <a:schemeClr val="lt1"/>
            </a:lnRef>
            <a:fillRef idx="1">
              <a:schemeClr val="accent1"/>
            </a:fillRef>
            <a:effectRef idx="1">
              <a:schemeClr val="accent1"/>
            </a:effectRef>
            <a:fontRef idx="minor">
              <a:schemeClr val="lt1"/>
            </a:fontRef>
          </p:style>
        </p:cxnSp>
        <p:cxnSp>
          <p:nvCxnSpPr>
            <p:cNvPr id="20" name="直接连接符 19"/>
            <p:cNvCxnSpPr/>
            <p:nvPr/>
          </p:nvCxnSpPr>
          <p:spPr>
            <a:xfrm>
              <a:off x="3474720" y="1857693"/>
              <a:ext cx="62230" cy="2395220"/>
            </a:xfrm>
            <a:prstGeom prst="line">
              <a:avLst/>
            </a:prstGeom>
          </p:spPr>
          <p:style>
            <a:lnRef idx="3">
              <a:schemeClr val="lt1"/>
            </a:lnRef>
            <a:fillRef idx="1">
              <a:schemeClr val="accent1"/>
            </a:fillRef>
            <a:effectRef idx="1">
              <a:schemeClr val="accent1"/>
            </a:effectRef>
            <a:fontRef idx="minor">
              <a:schemeClr val="lt1"/>
            </a:fontRef>
          </p:style>
        </p:cxnSp>
        <p:cxnSp>
          <p:nvCxnSpPr>
            <p:cNvPr id="21" name="直接连接符 20"/>
            <p:cNvCxnSpPr/>
            <p:nvPr/>
          </p:nvCxnSpPr>
          <p:spPr>
            <a:xfrm>
              <a:off x="3274059" y="2057083"/>
              <a:ext cx="36196" cy="2392997"/>
            </a:xfrm>
            <a:prstGeom prst="line">
              <a:avLst/>
            </a:prstGeom>
          </p:spPr>
          <p:style>
            <a:lnRef idx="3">
              <a:schemeClr val="lt1"/>
            </a:lnRef>
            <a:fillRef idx="1">
              <a:schemeClr val="accent1"/>
            </a:fillRef>
            <a:effectRef idx="1">
              <a:schemeClr val="accent1"/>
            </a:effectRef>
            <a:fontRef idx="minor">
              <a:schemeClr val="lt1"/>
            </a:fontRef>
          </p:style>
        </p:cxnSp>
        <p:cxnSp>
          <p:nvCxnSpPr>
            <p:cNvPr id="22" name="直接连接符 21"/>
            <p:cNvCxnSpPr/>
            <p:nvPr/>
          </p:nvCxnSpPr>
          <p:spPr>
            <a:xfrm>
              <a:off x="3656647" y="1688466"/>
              <a:ext cx="62230" cy="2381884"/>
            </a:xfrm>
            <a:prstGeom prst="line">
              <a:avLst/>
            </a:prstGeom>
          </p:spPr>
          <p:style>
            <a:lnRef idx="3">
              <a:schemeClr val="lt1"/>
            </a:lnRef>
            <a:fillRef idx="1">
              <a:schemeClr val="accent1"/>
            </a:fillRef>
            <a:effectRef idx="1">
              <a:schemeClr val="accent1"/>
            </a:effectRef>
            <a:fontRef idx="minor">
              <a:schemeClr val="lt1"/>
            </a:fontRef>
          </p:style>
        </p:cxnSp>
        <p:cxnSp>
          <p:nvCxnSpPr>
            <p:cNvPr id="23" name="直接连接符 22"/>
            <p:cNvCxnSpPr>
              <a:stCxn id="7" idx="4"/>
              <a:endCxn id="7" idx="5"/>
            </p:cNvCxnSpPr>
            <p:nvPr/>
          </p:nvCxnSpPr>
          <p:spPr>
            <a:xfrm flipV="1">
              <a:off x="3048000" y="2705100"/>
              <a:ext cx="812800" cy="812800"/>
            </a:xfrm>
            <a:prstGeom prst="line">
              <a:avLst/>
            </a:prstGeom>
          </p:spPr>
          <p:style>
            <a:lnRef idx="3">
              <a:schemeClr val="lt1"/>
            </a:lnRef>
            <a:fillRef idx="1">
              <a:schemeClr val="accent1"/>
            </a:fillRef>
            <a:effectRef idx="1">
              <a:schemeClr val="accent1"/>
            </a:effectRef>
            <a:fontRef idx="minor">
              <a:schemeClr val="lt1"/>
            </a:fontRef>
          </p:style>
        </p:cxnSp>
        <p:cxnSp>
          <p:nvCxnSpPr>
            <p:cNvPr id="24" name="直接连接符 23"/>
            <p:cNvCxnSpPr/>
            <p:nvPr/>
          </p:nvCxnSpPr>
          <p:spPr>
            <a:xfrm flipV="1">
              <a:off x="3048000" y="2092960"/>
              <a:ext cx="812800" cy="845820"/>
            </a:xfrm>
            <a:prstGeom prst="line">
              <a:avLst/>
            </a:prstGeom>
          </p:spPr>
          <p:style>
            <a:lnRef idx="3">
              <a:schemeClr val="lt1"/>
            </a:lnRef>
            <a:fillRef idx="1">
              <a:schemeClr val="accent1"/>
            </a:fillRef>
            <a:effectRef idx="1">
              <a:schemeClr val="accent1"/>
            </a:effectRef>
            <a:fontRef idx="minor">
              <a:schemeClr val="lt1"/>
            </a:fontRef>
          </p:style>
        </p:cxnSp>
        <p:cxnSp>
          <p:nvCxnSpPr>
            <p:cNvPr id="25" name="直接连接符 24"/>
            <p:cNvCxnSpPr/>
            <p:nvPr/>
          </p:nvCxnSpPr>
          <p:spPr>
            <a:xfrm flipV="1">
              <a:off x="3048000" y="3307079"/>
              <a:ext cx="812800" cy="831534"/>
            </a:xfrm>
            <a:prstGeom prst="line">
              <a:avLst/>
            </a:prstGeom>
          </p:spPr>
          <p:style>
            <a:lnRef idx="3">
              <a:schemeClr val="lt1"/>
            </a:lnRef>
            <a:fillRef idx="1">
              <a:schemeClr val="accent1"/>
            </a:fillRef>
            <a:effectRef idx="1">
              <a:schemeClr val="accent1"/>
            </a:effectRef>
            <a:fontRef idx="minor">
              <a:schemeClr val="lt1"/>
            </a:fontRef>
          </p:style>
        </p:cxnSp>
        <p:pic>
          <p:nvPicPr>
            <p:cNvPr id="26" name="图片 25"/>
            <p:cNvPicPr>
              <a:picLocks noChangeAspect="1"/>
            </p:cNvPicPr>
            <p:nvPr/>
          </p:nvPicPr>
          <p:blipFill>
            <a:blip r:embed="rId3"/>
            <a:stretch>
              <a:fillRect/>
            </a:stretch>
          </p:blipFill>
          <p:spPr>
            <a:xfrm>
              <a:off x="4723447" y="2396975"/>
              <a:ext cx="7123295" cy="1855938"/>
            </a:xfrm>
            <a:prstGeom prst="rect">
              <a:avLst/>
            </a:prstGeom>
          </p:spPr>
        </p:pic>
        <p:sp>
          <p:nvSpPr>
            <p:cNvPr id="27" name="右箭头 26"/>
            <p:cNvSpPr/>
            <p:nvPr/>
          </p:nvSpPr>
          <p:spPr>
            <a:xfrm>
              <a:off x="3388360" y="3174047"/>
              <a:ext cx="1335087" cy="353536"/>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28" name="右箭头 27"/>
            <p:cNvSpPr/>
            <p:nvPr/>
          </p:nvSpPr>
          <p:spPr>
            <a:xfrm>
              <a:off x="8050847" y="3174047"/>
              <a:ext cx="585153" cy="353536"/>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grpSp>
      <p:grpSp>
        <p:nvGrpSpPr>
          <p:cNvPr id="49" name="组合 48"/>
          <p:cNvGrpSpPr/>
          <p:nvPr/>
        </p:nvGrpSpPr>
        <p:grpSpPr>
          <a:xfrm>
            <a:off x="4633707" y="504106"/>
            <a:ext cx="7478780" cy="2333270"/>
            <a:chOff x="215900" y="177573"/>
            <a:chExt cx="9766300" cy="4047210"/>
          </a:xfrm>
        </p:grpSpPr>
        <p:sp>
          <p:nvSpPr>
            <p:cNvPr id="50" name="矩形 49"/>
            <p:cNvSpPr/>
            <p:nvPr/>
          </p:nvSpPr>
          <p:spPr>
            <a:xfrm rot="5400000">
              <a:off x="1949450" y="2076450"/>
              <a:ext cx="3378200" cy="5461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1050"/>
            </a:p>
          </p:txBody>
        </p:sp>
        <p:sp>
          <p:nvSpPr>
            <p:cNvPr id="51" name="矩形 50"/>
            <p:cNvSpPr/>
            <p:nvPr/>
          </p:nvSpPr>
          <p:spPr>
            <a:xfrm rot="10800000">
              <a:off x="1212850" y="1022350"/>
              <a:ext cx="3378200" cy="5461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1050"/>
            </a:p>
          </p:txBody>
        </p:sp>
        <p:sp>
          <p:nvSpPr>
            <p:cNvPr id="52" name="文本框 51"/>
            <p:cNvSpPr txBox="1"/>
            <p:nvPr/>
          </p:nvSpPr>
          <p:spPr>
            <a:xfrm>
              <a:off x="3340099" y="996949"/>
              <a:ext cx="698500" cy="747402"/>
            </a:xfrm>
            <a:prstGeom prst="rect">
              <a:avLst/>
            </a:prstGeom>
            <a:noFill/>
          </p:spPr>
          <p:txBody>
            <a:bodyPr wrap="square" rtlCol="0">
              <a:spAutoFit/>
            </a:bodyPr>
            <a:lstStyle/>
            <a:p>
              <a:r>
                <a:rPr lang="en-US" altLang="zh-CN" sz="1050" dirty="0" smtClean="0"/>
                <a:t>WiFi</a:t>
              </a:r>
              <a:r>
                <a:rPr lang="zh-CN" altLang="en-US" sz="1050" dirty="0" smtClean="0"/>
                <a:t>向量</a:t>
              </a:r>
              <a:endParaRPr lang="zh-CN" altLang="en-US" sz="1050" dirty="0"/>
            </a:p>
          </p:txBody>
        </p:sp>
        <p:sp>
          <p:nvSpPr>
            <p:cNvPr id="53" name="文本框 52"/>
            <p:cNvSpPr txBox="1"/>
            <p:nvPr/>
          </p:nvSpPr>
          <p:spPr>
            <a:xfrm>
              <a:off x="1212851" y="266700"/>
              <a:ext cx="869950" cy="400393"/>
            </a:xfrm>
            <a:prstGeom prst="rect">
              <a:avLst/>
            </a:prstGeom>
            <a:noFill/>
          </p:spPr>
          <p:txBody>
            <a:bodyPr wrap="square" rtlCol="0">
              <a:spAutoFit/>
            </a:bodyPr>
            <a:lstStyle/>
            <a:p>
              <a:r>
                <a:rPr lang="zh-CN" altLang="en-US" sz="900" dirty="0" smtClean="0"/>
                <a:t>用户</a:t>
              </a:r>
              <a:r>
                <a:rPr lang="en-US" altLang="zh-CN" sz="900" dirty="0" smtClean="0"/>
                <a:t>1</a:t>
              </a:r>
              <a:endParaRPr lang="zh-CN" altLang="en-US" sz="900" dirty="0"/>
            </a:p>
          </p:txBody>
        </p:sp>
        <p:sp>
          <p:nvSpPr>
            <p:cNvPr id="54" name="文本框 53"/>
            <p:cNvSpPr txBox="1"/>
            <p:nvPr/>
          </p:nvSpPr>
          <p:spPr>
            <a:xfrm>
              <a:off x="3365500" y="186034"/>
              <a:ext cx="869950" cy="400393"/>
            </a:xfrm>
            <a:prstGeom prst="rect">
              <a:avLst/>
            </a:prstGeom>
            <a:noFill/>
          </p:spPr>
          <p:txBody>
            <a:bodyPr wrap="square" rtlCol="0">
              <a:spAutoFit/>
            </a:bodyPr>
            <a:lstStyle/>
            <a:p>
              <a:r>
                <a:rPr lang="zh-CN" altLang="en-US" sz="900" dirty="0" smtClean="0"/>
                <a:t>用户</a:t>
              </a:r>
              <a:r>
                <a:rPr lang="en-US" altLang="zh-CN" sz="900" dirty="0" smtClean="0"/>
                <a:t>m</a:t>
              </a:r>
              <a:endParaRPr lang="zh-CN" altLang="en-US" sz="900" dirty="0"/>
            </a:p>
          </p:txBody>
        </p:sp>
        <p:sp>
          <p:nvSpPr>
            <p:cNvPr id="55" name="文本框 54"/>
            <p:cNvSpPr txBox="1"/>
            <p:nvPr/>
          </p:nvSpPr>
          <p:spPr>
            <a:xfrm>
              <a:off x="215900" y="1166225"/>
              <a:ext cx="869950" cy="400393"/>
            </a:xfrm>
            <a:prstGeom prst="rect">
              <a:avLst/>
            </a:prstGeom>
            <a:noFill/>
          </p:spPr>
          <p:txBody>
            <a:bodyPr wrap="square" rtlCol="0">
              <a:spAutoFit/>
            </a:bodyPr>
            <a:lstStyle/>
            <a:p>
              <a:r>
                <a:rPr lang="zh-CN" altLang="en-US" sz="900" dirty="0" smtClean="0"/>
                <a:t>第</a:t>
              </a:r>
              <a:r>
                <a:rPr lang="en-US" altLang="zh-CN" sz="900" dirty="0" smtClean="0"/>
                <a:t>1</a:t>
              </a:r>
              <a:r>
                <a:rPr lang="zh-CN" altLang="en-US" sz="900" dirty="0" smtClean="0"/>
                <a:t>天</a:t>
              </a:r>
              <a:endParaRPr lang="zh-CN" altLang="en-US" sz="900" dirty="0"/>
            </a:p>
          </p:txBody>
        </p:sp>
        <p:sp>
          <p:nvSpPr>
            <p:cNvPr id="56" name="文本框 55"/>
            <p:cNvSpPr txBox="1"/>
            <p:nvPr/>
          </p:nvSpPr>
          <p:spPr>
            <a:xfrm>
              <a:off x="215900" y="3730824"/>
              <a:ext cx="869950" cy="400393"/>
            </a:xfrm>
            <a:prstGeom prst="rect">
              <a:avLst/>
            </a:prstGeom>
            <a:noFill/>
          </p:spPr>
          <p:txBody>
            <a:bodyPr wrap="square" rtlCol="0">
              <a:spAutoFit/>
            </a:bodyPr>
            <a:lstStyle/>
            <a:p>
              <a:r>
                <a:rPr lang="zh-CN" altLang="en-US" sz="900" dirty="0" smtClean="0"/>
                <a:t>第</a:t>
              </a:r>
              <a:r>
                <a:rPr lang="en-US" altLang="zh-CN" sz="900" dirty="0" smtClean="0"/>
                <a:t>n</a:t>
              </a:r>
              <a:r>
                <a:rPr lang="zh-CN" altLang="en-US" sz="900" dirty="0" smtClean="0"/>
                <a:t>天</a:t>
              </a:r>
              <a:endParaRPr lang="zh-CN" altLang="en-US" sz="900" dirty="0"/>
            </a:p>
          </p:txBody>
        </p:sp>
        <p:sp>
          <p:nvSpPr>
            <p:cNvPr id="57" name="文本框 56"/>
            <p:cNvSpPr txBox="1"/>
            <p:nvPr/>
          </p:nvSpPr>
          <p:spPr>
            <a:xfrm>
              <a:off x="1282701" y="3530766"/>
              <a:ext cx="1600200" cy="694017"/>
            </a:xfrm>
            <a:prstGeom prst="rect">
              <a:avLst/>
            </a:prstGeom>
            <a:noFill/>
          </p:spPr>
          <p:txBody>
            <a:bodyPr wrap="square" rtlCol="0">
              <a:spAutoFit/>
            </a:bodyPr>
            <a:lstStyle/>
            <a:p>
              <a:r>
                <a:rPr lang="en-US" altLang="zh-CN" sz="2000" dirty="0" smtClean="0"/>
                <a:t>………</a:t>
              </a:r>
              <a:endParaRPr lang="zh-CN" altLang="en-US" sz="2000" dirty="0"/>
            </a:p>
          </p:txBody>
        </p:sp>
        <p:sp>
          <p:nvSpPr>
            <p:cNvPr id="58" name="文本框 57"/>
            <p:cNvSpPr txBox="1"/>
            <p:nvPr/>
          </p:nvSpPr>
          <p:spPr>
            <a:xfrm rot="5400000">
              <a:off x="-242955" y="2436131"/>
              <a:ext cx="1600199" cy="522491"/>
            </a:xfrm>
            <a:prstGeom prst="rect">
              <a:avLst/>
            </a:prstGeom>
            <a:noFill/>
          </p:spPr>
          <p:txBody>
            <a:bodyPr wrap="square" rtlCol="0">
              <a:spAutoFit/>
            </a:bodyPr>
            <a:lstStyle/>
            <a:p>
              <a:r>
                <a:rPr lang="en-US" altLang="zh-CN" sz="2000" dirty="0" smtClean="0"/>
                <a:t>………</a:t>
              </a:r>
              <a:endParaRPr lang="zh-CN" altLang="en-US" sz="2000" dirty="0"/>
            </a:p>
          </p:txBody>
        </p:sp>
        <p:sp>
          <p:nvSpPr>
            <p:cNvPr id="59" name="文本框 58"/>
            <p:cNvSpPr txBox="1"/>
            <p:nvPr/>
          </p:nvSpPr>
          <p:spPr>
            <a:xfrm rot="7996605">
              <a:off x="1091925" y="2411082"/>
              <a:ext cx="1600199" cy="522491"/>
            </a:xfrm>
            <a:prstGeom prst="rect">
              <a:avLst/>
            </a:prstGeom>
            <a:noFill/>
          </p:spPr>
          <p:txBody>
            <a:bodyPr wrap="square" rtlCol="0">
              <a:spAutoFit/>
            </a:bodyPr>
            <a:lstStyle/>
            <a:p>
              <a:r>
                <a:rPr lang="en-US" altLang="zh-CN" sz="2000" dirty="0" smtClean="0"/>
                <a:t>………</a:t>
              </a:r>
              <a:endParaRPr lang="zh-CN" altLang="en-US" sz="2000" dirty="0"/>
            </a:p>
          </p:txBody>
        </p:sp>
        <p:sp>
          <p:nvSpPr>
            <p:cNvPr id="60" name="矩形 59"/>
            <p:cNvSpPr/>
            <p:nvPr/>
          </p:nvSpPr>
          <p:spPr>
            <a:xfrm rot="10800000">
              <a:off x="5746750" y="1047063"/>
              <a:ext cx="4235450" cy="5461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1050"/>
            </a:p>
          </p:txBody>
        </p:sp>
        <p:cxnSp>
          <p:nvCxnSpPr>
            <p:cNvPr id="61" name="直接连接符 60"/>
            <p:cNvCxnSpPr>
              <a:stCxn id="60" idx="2"/>
              <a:endCxn id="60" idx="0"/>
            </p:cNvCxnSpPr>
            <p:nvPr/>
          </p:nvCxnSpPr>
          <p:spPr>
            <a:xfrm>
              <a:off x="7864475" y="1047063"/>
              <a:ext cx="0" cy="5461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直接连接符 61"/>
            <p:cNvCxnSpPr/>
            <p:nvPr/>
          </p:nvCxnSpPr>
          <p:spPr>
            <a:xfrm>
              <a:off x="6794500" y="1047062"/>
              <a:ext cx="0" cy="546101"/>
            </a:xfrm>
            <a:prstGeom prst="line">
              <a:avLst/>
            </a:prstGeom>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a:off x="8918575" y="1047063"/>
              <a:ext cx="0" cy="546100"/>
            </a:xfrm>
            <a:prstGeom prst="line">
              <a:avLst/>
            </a:prstGeom>
          </p:spPr>
          <p:style>
            <a:lnRef idx="1">
              <a:schemeClr val="accent1"/>
            </a:lnRef>
            <a:fillRef idx="0">
              <a:schemeClr val="accent1"/>
            </a:fillRef>
            <a:effectRef idx="0">
              <a:schemeClr val="accent1"/>
            </a:effectRef>
            <a:fontRef idx="minor">
              <a:schemeClr val="tx1"/>
            </a:fontRef>
          </p:style>
        </p:cxnSp>
        <p:sp>
          <p:nvSpPr>
            <p:cNvPr id="64" name="文本框 63"/>
            <p:cNvSpPr txBox="1"/>
            <p:nvPr/>
          </p:nvSpPr>
          <p:spPr>
            <a:xfrm>
              <a:off x="5746750" y="1166225"/>
              <a:ext cx="1047750" cy="400393"/>
            </a:xfrm>
            <a:prstGeom prst="rect">
              <a:avLst/>
            </a:prstGeom>
            <a:noFill/>
          </p:spPr>
          <p:txBody>
            <a:bodyPr wrap="square" rtlCol="0">
              <a:spAutoFit/>
            </a:bodyPr>
            <a:lstStyle/>
            <a:p>
              <a:r>
                <a:rPr lang="en-US" altLang="zh-CN" sz="900" dirty="0" smtClean="0"/>
                <a:t>WiFi</a:t>
              </a:r>
              <a:r>
                <a:rPr lang="zh-CN" altLang="en-US" sz="900" dirty="0" smtClean="0"/>
                <a:t>上下文</a:t>
              </a:r>
              <a:endParaRPr lang="zh-CN" altLang="en-US" sz="900" dirty="0"/>
            </a:p>
          </p:txBody>
        </p:sp>
        <p:sp>
          <p:nvSpPr>
            <p:cNvPr id="65" name="文本框 64"/>
            <p:cNvSpPr txBox="1"/>
            <p:nvPr/>
          </p:nvSpPr>
          <p:spPr>
            <a:xfrm>
              <a:off x="6794500" y="1191078"/>
              <a:ext cx="1047750" cy="400393"/>
            </a:xfrm>
            <a:prstGeom prst="rect">
              <a:avLst/>
            </a:prstGeom>
            <a:noFill/>
          </p:spPr>
          <p:txBody>
            <a:bodyPr wrap="square" rtlCol="0">
              <a:spAutoFit/>
            </a:bodyPr>
            <a:lstStyle/>
            <a:p>
              <a:r>
                <a:rPr lang="en-US" altLang="zh-CN" sz="900" dirty="0" smtClean="0"/>
                <a:t>WiFi</a:t>
              </a:r>
              <a:r>
                <a:rPr lang="zh-CN" altLang="en-US" sz="900" dirty="0" smtClean="0"/>
                <a:t>上下文</a:t>
              </a:r>
              <a:endParaRPr lang="zh-CN" altLang="en-US" sz="900" dirty="0"/>
            </a:p>
          </p:txBody>
        </p:sp>
        <p:sp>
          <p:nvSpPr>
            <p:cNvPr id="66" name="文本框 65"/>
            <p:cNvSpPr txBox="1"/>
            <p:nvPr/>
          </p:nvSpPr>
          <p:spPr>
            <a:xfrm>
              <a:off x="7912100" y="1191078"/>
              <a:ext cx="1047750" cy="400393"/>
            </a:xfrm>
            <a:prstGeom prst="rect">
              <a:avLst/>
            </a:prstGeom>
            <a:noFill/>
          </p:spPr>
          <p:txBody>
            <a:bodyPr wrap="square" rtlCol="0">
              <a:spAutoFit/>
            </a:bodyPr>
            <a:lstStyle/>
            <a:p>
              <a:r>
                <a:rPr lang="en-US" altLang="zh-CN" sz="900" dirty="0" smtClean="0"/>
                <a:t>WiFi</a:t>
              </a:r>
              <a:r>
                <a:rPr lang="zh-CN" altLang="en-US" sz="900" dirty="0" smtClean="0"/>
                <a:t>上下文</a:t>
              </a:r>
              <a:endParaRPr lang="zh-CN" altLang="en-US" sz="900" dirty="0"/>
            </a:p>
          </p:txBody>
        </p:sp>
        <p:sp>
          <p:nvSpPr>
            <p:cNvPr id="67" name="文本框 66"/>
            <p:cNvSpPr txBox="1"/>
            <p:nvPr/>
          </p:nvSpPr>
          <p:spPr>
            <a:xfrm>
              <a:off x="8921750" y="1191078"/>
              <a:ext cx="1047750" cy="400393"/>
            </a:xfrm>
            <a:prstGeom prst="rect">
              <a:avLst/>
            </a:prstGeom>
            <a:noFill/>
          </p:spPr>
          <p:txBody>
            <a:bodyPr wrap="square" rtlCol="0">
              <a:spAutoFit/>
            </a:bodyPr>
            <a:lstStyle/>
            <a:p>
              <a:r>
                <a:rPr lang="en-US" altLang="zh-CN" sz="900" dirty="0" smtClean="0"/>
                <a:t>WiFi</a:t>
              </a:r>
              <a:r>
                <a:rPr lang="zh-CN" altLang="en-US" sz="900" dirty="0" smtClean="0"/>
                <a:t>上下文</a:t>
              </a:r>
              <a:endParaRPr lang="zh-CN" altLang="en-US" sz="900" dirty="0"/>
            </a:p>
          </p:txBody>
        </p:sp>
        <p:sp>
          <p:nvSpPr>
            <p:cNvPr id="68" name="上弧形箭头 67"/>
            <p:cNvSpPr/>
            <p:nvPr/>
          </p:nvSpPr>
          <p:spPr>
            <a:xfrm>
              <a:off x="4054474" y="177573"/>
              <a:ext cx="1809751" cy="793808"/>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solidFill>
                  <a:schemeClr val="tx1"/>
                </a:solidFill>
              </a:endParaRPr>
            </a:p>
          </p:txBody>
        </p:sp>
      </p:grpSp>
      <p:grpSp>
        <p:nvGrpSpPr>
          <p:cNvPr id="69" name="组合 68"/>
          <p:cNvGrpSpPr/>
          <p:nvPr/>
        </p:nvGrpSpPr>
        <p:grpSpPr>
          <a:xfrm>
            <a:off x="4861227" y="3968677"/>
            <a:ext cx="6707628" cy="2915077"/>
            <a:chOff x="215900" y="177573"/>
            <a:chExt cx="9766300" cy="3886660"/>
          </a:xfrm>
        </p:grpSpPr>
        <p:sp>
          <p:nvSpPr>
            <p:cNvPr id="70" name="矩形 69"/>
            <p:cNvSpPr/>
            <p:nvPr/>
          </p:nvSpPr>
          <p:spPr>
            <a:xfrm rot="5400000">
              <a:off x="1949450" y="2076450"/>
              <a:ext cx="3378200" cy="5461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05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endParaRPr>
            </a:p>
          </p:txBody>
        </p:sp>
        <p:sp>
          <p:nvSpPr>
            <p:cNvPr id="71" name="矩形 70"/>
            <p:cNvSpPr/>
            <p:nvPr/>
          </p:nvSpPr>
          <p:spPr>
            <a:xfrm rot="10800000">
              <a:off x="1212850" y="1022350"/>
              <a:ext cx="3378200" cy="5461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05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endParaRPr>
            </a:p>
          </p:txBody>
        </p:sp>
        <p:sp>
          <p:nvSpPr>
            <p:cNvPr id="72" name="文本框 71"/>
            <p:cNvSpPr txBox="1"/>
            <p:nvPr/>
          </p:nvSpPr>
          <p:spPr>
            <a:xfrm>
              <a:off x="3340099" y="996949"/>
              <a:ext cx="698500" cy="57450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050" b="0" i="0" u="none" strike="noStrike" kern="1200" cap="none" spc="0" normalizeH="0" baseline="0" noProof="0" dirty="0" smtClean="0">
                  <a:ln>
                    <a:noFill/>
                  </a:ln>
                  <a:solidFill>
                    <a:prstClr val="black"/>
                  </a:solidFill>
                  <a:effectLst/>
                  <a:uLnTx/>
                  <a:uFillTx/>
                  <a:latin typeface="等线" panose="020F0502020204030204"/>
                  <a:ea typeface="等线" panose="02010600030101010101" pitchFamily="2" charset="-122"/>
                  <a:cs typeface="+mn-cs"/>
                </a:rPr>
                <a:t>蓝牙向量</a:t>
              </a:r>
            </a:p>
          </p:txBody>
        </p:sp>
        <p:sp>
          <p:nvSpPr>
            <p:cNvPr id="73" name="文本框 72"/>
            <p:cNvSpPr txBox="1"/>
            <p:nvPr/>
          </p:nvSpPr>
          <p:spPr>
            <a:xfrm>
              <a:off x="1212850" y="266700"/>
              <a:ext cx="869951" cy="30776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900" b="0" i="0" u="none" strike="noStrike" kern="1200" cap="none" spc="0" normalizeH="0" baseline="0" noProof="0" dirty="0" smtClean="0">
                  <a:ln>
                    <a:noFill/>
                  </a:ln>
                  <a:solidFill>
                    <a:prstClr val="black"/>
                  </a:solidFill>
                  <a:effectLst/>
                  <a:uLnTx/>
                  <a:uFillTx/>
                  <a:latin typeface="等线" panose="020F0502020204030204"/>
                  <a:ea typeface="等线" panose="02010600030101010101" pitchFamily="2" charset="-122"/>
                  <a:cs typeface="+mn-cs"/>
                </a:rPr>
                <a:t>用户</a:t>
              </a:r>
              <a:r>
                <a:rPr kumimoji="0" lang="en-US" altLang="zh-CN" sz="900" b="0" i="0" u="none" strike="noStrike" kern="1200" cap="none" spc="0" normalizeH="0" baseline="0" noProof="0" dirty="0" smtClean="0">
                  <a:ln>
                    <a:noFill/>
                  </a:ln>
                  <a:solidFill>
                    <a:prstClr val="black"/>
                  </a:solidFill>
                  <a:effectLst/>
                  <a:uLnTx/>
                  <a:uFillTx/>
                  <a:latin typeface="等线" panose="020F0502020204030204"/>
                  <a:ea typeface="等线" panose="02010600030101010101" pitchFamily="2" charset="-122"/>
                  <a:cs typeface="+mn-cs"/>
                </a:rPr>
                <a:t>1</a:t>
              </a:r>
              <a:endParaRPr kumimoji="0" lang="zh-CN" altLang="en-US" sz="900" b="0" i="0" u="none" strike="noStrike" kern="1200" cap="none" spc="0" normalizeH="0" baseline="0" noProof="0" dirty="0" smtClean="0">
                <a:ln>
                  <a:noFill/>
                </a:ln>
                <a:solidFill>
                  <a:prstClr val="black"/>
                </a:solidFill>
                <a:effectLst/>
                <a:uLnTx/>
                <a:uFillTx/>
                <a:latin typeface="等线" panose="020F0502020204030204"/>
                <a:ea typeface="等线" panose="02010600030101010101" pitchFamily="2" charset="-122"/>
                <a:cs typeface="+mn-cs"/>
              </a:endParaRPr>
            </a:p>
          </p:txBody>
        </p:sp>
        <p:sp>
          <p:nvSpPr>
            <p:cNvPr id="74" name="文本框 73"/>
            <p:cNvSpPr txBox="1"/>
            <p:nvPr/>
          </p:nvSpPr>
          <p:spPr>
            <a:xfrm>
              <a:off x="3365500" y="186035"/>
              <a:ext cx="869951" cy="30776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900" b="0" i="0" u="none" strike="noStrike" kern="1200" cap="none" spc="0" normalizeH="0" baseline="0" noProof="0" dirty="0" smtClean="0">
                  <a:ln>
                    <a:noFill/>
                  </a:ln>
                  <a:solidFill>
                    <a:prstClr val="black"/>
                  </a:solidFill>
                  <a:effectLst/>
                  <a:uLnTx/>
                  <a:uFillTx/>
                  <a:latin typeface="等线" panose="020F0502020204030204"/>
                  <a:ea typeface="等线" panose="02010600030101010101" pitchFamily="2" charset="-122"/>
                  <a:cs typeface="+mn-cs"/>
                </a:rPr>
                <a:t>用户</a:t>
              </a:r>
              <a:r>
                <a:rPr kumimoji="0" lang="en-US" altLang="zh-CN" sz="900" b="0" i="0" u="none" strike="noStrike" kern="1200" cap="none" spc="0" normalizeH="0" baseline="0" noProof="0" dirty="0" smtClean="0">
                  <a:ln>
                    <a:noFill/>
                  </a:ln>
                  <a:solidFill>
                    <a:prstClr val="black"/>
                  </a:solidFill>
                  <a:effectLst/>
                  <a:uLnTx/>
                  <a:uFillTx/>
                  <a:latin typeface="等线" panose="020F0502020204030204"/>
                  <a:ea typeface="等线" panose="02010600030101010101" pitchFamily="2" charset="-122"/>
                  <a:cs typeface="+mn-cs"/>
                </a:rPr>
                <a:t>m</a:t>
              </a:r>
              <a:endParaRPr kumimoji="0" lang="zh-CN" altLang="en-US" sz="900" b="0" i="0" u="none" strike="noStrike" kern="1200" cap="none" spc="0" normalizeH="0" baseline="0" noProof="0" dirty="0" smtClean="0">
                <a:ln>
                  <a:noFill/>
                </a:ln>
                <a:solidFill>
                  <a:prstClr val="black"/>
                </a:solidFill>
                <a:effectLst/>
                <a:uLnTx/>
                <a:uFillTx/>
                <a:latin typeface="等线" panose="020F0502020204030204"/>
                <a:ea typeface="等线" panose="02010600030101010101" pitchFamily="2" charset="-122"/>
                <a:cs typeface="+mn-cs"/>
              </a:endParaRPr>
            </a:p>
          </p:txBody>
        </p:sp>
        <p:sp>
          <p:nvSpPr>
            <p:cNvPr id="75" name="文本框 74"/>
            <p:cNvSpPr txBox="1"/>
            <p:nvPr/>
          </p:nvSpPr>
          <p:spPr>
            <a:xfrm>
              <a:off x="215900" y="1166225"/>
              <a:ext cx="869951" cy="30776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900" b="0" i="0" u="none" strike="noStrike" kern="1200" cap="none" spc="0" normalizeH="0" baseline="0" noProof="0" dirty="0" smtClean="0">
                  <a:ln>
                    <a:noFill/>
                  </a:ln>
                  <a:solidFill>
                    <a:prstClr val="black"/>
                  </a:solidFill>
                  <a:effectLst/>
                  <a:uLnTx/>
                  <a:uFillTx/>
                  <a:latin typeface="等线" panose="020F0502020204030204"/>
                  <a:ea typeface="等线" panose="02010600030101010101" pitchFamily="2" charset="-122"/>
                  <a:cs typeface="+mn-cs"/>
                </a:rPr>
                <a:t>第</a:t>
              </a:r>
              <a:r>
                <a:rPr kumimoji="0" lang="en-US" altLang="zh-CN" sz="900" b="0" i="0" u="none" strike="noStrike" kern="1200" cap="none" spc="0" normalizeH="0" baseline="0" noProof="0" dirty="0" smtClean="0">
                  <a:ln>
                    <a:noFill/>
                  </a:ln>
                  <a:solidFill>
                    <a:prstClr val="black"/>
                  </a:solidFill>
                  <a:effectLst/>
                  <a:uLnTx/>
                  <a:uFillTx/>
                  <a:latin typeface="等线" panose="020F0502020204030204"/>
                  <a:ea typeface="等线" panose="02010600030101010101" pitchFamily="2" charset="-122"/>
                  <a:cs typeface="+mn-cs"/>
                </a:rPr>
                <a:t>1</a:t>
              </a:r>
              <a:r>
                <a:rPr kumimoji="0" lang="zh-CN" altLang="en-US" sz="900" b="0" i="0" u="none" strike="noStrike" kern="1200" cap="none" spc="0" normalizeH="0" baseline="0" noProof="0" dirty="0" smtClean="0">
                  <a:ln>
                    <a:noFill/>
                  </a:ln>
                  <a:solidFill>
                    <a:prstClr val="black"/>
                  </a:solidFill>
                  <a:effectLst/>
                  <a:uLnTx/>
                  <a:uFillTx/>
                  <a:latin typeface="等线" panose="020F0502020204030204"/>
                  <a:ea typeface="等线" panose="02010600030101010101" pitchFamily="2" charset="-122"/>
                  <a:cs typeface="+mn-cs"/>
                </a:rPr>
                <a:t>天</a:t>
              </a:r>
            </a:p>
          </p:txBody>
        </p:sp>
        <p:sp>
          <p:nvSpPr>
            <p:cNvPr id="76" name="文本框 75"/>
            <p:cNvSpPr txBox="1"/>
            <p:nvPr/>
          </p:nvSpPr>
          <p:spPr>
            <a:xfrm>
              <a:off x="215900" y="3730822"/>
              <a:ext cx="869951" cy="30776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900" b="0" i="0" u="none" strike="noStrike" kern="1200" cap="none" spc="0" normalizeH="0" baseline="0" noProof="0" dirty="0" smtClean="0">
                  <a:ln>
                    <a:noFill/>
                  </a:ln>
                  <a:solidFill>
                    <a:prstClr val="black"/>
                  </a:solidFill>
                  <a:effectLst/>
                  <a:uLnTx/>
                  <a:uFillTx/>
                  <a:latin typeface="等线" panose="020F0502020204030204"/>
                  <a:ea typeface="等线" panose="02010600030101010101" pitchFamily="2" charset="-122"/>
                  <a:cs typeface="+mn-cs"/>
                </a:rPr>
                <a:t>第</a:t>
              </a:r>
              <a:r>
                <a:rPr kumimoji="0" lang="en-US" altLang="zh-CN" sz="900" b="0" i="0" u="none" strike="noStrike" kern="1200" cap="none" spc="0" normalizeH="0" baseline="0" noProof="0" dirty="0" smtClean="0">
                  <a:ln>
                    <a:noFill/>
                  </a:ln>
                  <a:solidFill>
                    <a:prstClr val="black"/>
                  </a:solidFill>
                  <a:effectLst/>
                  <a:uLnTx/>
                  <a:uFillTx/>
                  <a:latin typeface="等线" panose="020F0502020204030204"/>
                  <a:ea typeface="等线" panose="02010600030101010101" pitchFamily="2" charset="-122"/>
                  <a:cs typeface="+mn-cs"/>
                </a:rPr>
                <a:t>n</a:t>
              </a:r>
              <a:r>
                <a:rPr kumimoji="0" lang="zh-CN" altLang="en-US" sz="900" b="0" i="0" u="none" strike="noStrike" kern="1200" cap="none" spc="0" normalizeH="0" baseline="0" noProof="0" dirty="0" smtClean="0">
                  <a:ln>
                    <a:noFill/>
                  </a:ln>
                  <a:solidFill>
                    <a:prstClr val="black"/>
                  </a:solidFill>
                  <a:effectLst/>
                  <a:uLnTx/>
                  <a:uFillTx/>
                  <a:latin typeface="等线" panose="020F0502020204030204"/>
                  <a:ea typeface="等线" panose="02010600030101010101" pitchFamily="2" charset="-122"/>
                  <a:cs typeface="+mn-cs"/>
                </a:rPr>
                <a:t>天</a:t>
              </a:r>
            </a:p>
          </p:txBody>
        </p:sp>
        <p:sp>
          <p:nvSpPr>
            <p:cNvPr id="77" name="文本框 76"/>
            <p:cNvSpPr txBox="1"/>
            <p:nvPr/>
          </p:nvSpPr>
          <p:spPr>
            <a:xfrm>
              <a:off x="1282700" y="3530768"/>
              <a:ext cx="1600200" cy="5334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smtClean="0">
                  <a:ln>
                    <a:noFill/>
                  </a:ln>
                  <a:solidFill>
                    <a:prstClr val="black"/>
                  </a:solidFill>
                  <a:effectLst/>
                  <a:uLnTx/>
                  <a:uFillTx/>
                  <a:latin typeface="等线" panose="020F0502020204030204"/>
                  <a:ea typeface="等线" panose="02010600030101010101" pitchFamily="2" charset="-122"/>
                  <a:cs typeface="+mn-cs"/>
                </a:rPr>
                <a:t>………</a:t>
              </a:r>
              <a:endParaRPr kumimoji="0" lang="zh-CN" altLang="en-US" sz="2000" b="0" i="0" u="none" strike="noStrike" kern="1200" cap="none" spc="0" normalizeH="0" baseline="0" noProof="0" dirty="0" smtClean="0">
                <a:ln>
                  <a:noFill/>
                </a:ln>
                <a:solidFill>
                  <a:prstClr val="black"/>
                </a:solidFill>
                <a:effectLst/>
                <a:uLnTx/>
                <a:uFillTx/>
                <a:latin typeface="等线" panose="020F0502020204030204"/>
                <a:ea typeface="等线" panose="02010600030101010101" pitchFamily="2" charset="-122"/>
                <a:cs typeface="+mn-cs"/>
              </a:endParaRPr>
            </a:p>
          </p:txBody>
        </p:sp>
        <p:sp>
          <p:nvSpPr>
            <p:cNvPr id="78" name="文本框 77"/>
            <p:cNvSpPr txBox="1"/>
            <p:nvPr/>
          </p:nvSpPr>
          <p:spPr>
            <a:xfrm rot="5400000">
              <a:off x="-242958" y="2406098"/>
              <a:ext cx="1600200" cy="5825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smtClean="0">
                  <a:ln>
                    <a:noFill/>
                  </a:ln>
                  <a:solidFill>
                    <a:prstClr val="black"/>
                  </a:solidFill>
                  <a:effectLst/>
                  <a:uLnTx/>
                  <a:uFillTx/>
                  <a:latin typeface="等线" panose="020F0502020204030204"/>
                  <a:ea typeface="等线" panose="02010600030101010101" pitchFamily="2" charset="-122"/>
                  <a:cs typeface="+mn-cs"/>
                </a:rPr>
                <a:t>………</a:t>
              </a:r>
              <a:endParaRPr kumimoji="0" lang="zh-CN" altLang="en-US" sz="2000" b="0" i="0" u="none" strike="noStrike" kern="1200" cap="none" spc="0" normalizeH="0" baseline="0" noProof="0" dirty="0" smtClean="0">
                <a:ln>
                  <a:noFill/>
                </a:ln>
                <a:solidFill>
                  <a:prstClr val="black"/>
                </a:solidFill>
                <a:effectLst/>
                <a:uLnTx/>
                <a:uFillTx/>
                <a:latin typeface="等线" panose="020F0502020204030204"/>
                <a:ea typeface="等线" panose="02010600030101010101" pitchFamily="2" charset="-122"/>
                <a:cs typeface="+mn-cs"/>
              </a:endParaRPr>
            </a:p>
          </p:txBody>
        </p:sp>
        <p:sp>
          <p:nvSpPr>
            <p:cNvPr id="79" name="文本框 78"/>
            <p:cNvSpPr txBox="1"/>
            <p:nvPr/>
          </p:nvSpPr>
          <p:spPr>
            <a:xfrm rot="7996605">
              <a:off x="1091926" y="2381050"/>
              <a:ext cx="1600200" cy="5825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smtClean="0">
                  <a:ln>
                    <a:noFill/>
                  </a:ln>
                  <a:solidFill>
                    <a:prstClr val="black"/>
                  </a:solidFill>
                  <a:effectLst/>
                  <a:uLnTx/>
                  <a:uFillTx/>
                  <a:latin typeface="等线" panose="020F0502020204030204"/>
                  <a:ea typeface="等线" panose="02010600030101010101" pitchFamily="2" charset="-122"/>
                  <a:cs typeface="+mn-cs"/>
                </a:rPr>
                <a:t>………</a:t>
              </a:r>
              <a:endParaRPr kumimoji="0" lang="zh-CN" altLang="en-US" sz="2000" b="0" i="0" u="none" strike="noStrike" kern="1200" cap="none" spc="0" normalizeH="0" baseline="0" noProof="0" dirty="0" smtClean="0">
                <a:ln>
                  <a:noFill/>
                </a:ln>
                <a:solidFill>
                  <a:prstClr val="black"/>
                </a:solidFill>
                <a:effectLst/>
                <a:uLnTx/>
                <a:uFillTx/>
                <a:latin typeface="等线" panose="020F0502020204030204"/>
                <a:ea typeface="等线" panose="02010600030101010101" pitchFamily="2" charset="-122"/>
                <a:cs typeface="+mn-cs"/>
              </a:endParaRPr>
            </a:p>
          </p:txBody>
        </p:sp>
        <p:sp>
          <p:nvSpPr>
            <p:cNvPr id="80" name="矩形 79"/>
            <p:cNvSpPr/>
            <p:nvPr/>
          </p:nvSpPr>
          <p:spPr>
            <a:xfrm rot="10800000">
              <a:off x="5746750" y="1047063"/>
              <a:ext cx="4235450" cy="5461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05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endParaRPr>
            </a:p>
          </p:txBody>
        </p:sp>
        <p:cxnSp>
          <p:nvCxnSpPr>
            <p:cNvPr id="81" name="直接连接符 80"/>
            <p:cNvCxnSpPr>
              <a:stCxn id="80" idx="2"/>
              <a:endCxn id="80" idx="0"/>
            </p:cNvCxnSpPr>
            <p:nvPr/>
          </p:nvCxnSpPr>
          <p:spPr>
            <a:xfrm>
              <a:off x="7864475" y="1047063"/>
              <a:ext cx="0" cy="546100"/>
            </a:xfrm>
            <a:prstGeom prst="line">
              <a:avLst/>
            </a:prstGeom>
          </p:spPr>
          <p:style>
            <a:lnRef idx="1">
              <a:schemeClr val="accent1"/>
            </a:lnRef>
            <a:fillRef idx="0">
              <a:schemeClr val="accent1"/>
            </a:fillRef>
            <a:effectRef idx="0">
              <a:schemeClr val="accent1"/>
            </a:effectRef>
            <a:fontRef idx="minor">
              <a:schemeClr val="tx1"/>
            </a:fontRef>
          </p:style>
        </p:cxnSp>
        <p:cxnSp>
          <p:nvCxnSpPr>
            <p:cNvPr id="82" name="直接连接符 81"/>
            <p:cNvCxnSpPr/>
            <p:nvPr/>
          </p:nvCxnSpPr>
          <p:spPr>
            <a:xfrm>
              <a:off x="6794500" y="1047062"/>
              <a:ext cx="0" cy="546101"/>
            </a:xfrm>
            <a:prstGeom prst="line">
              <a:avLst/>
            </a:prstGeom>
          </p:spPr>
          <p:style>
            <a:lnRef idx="1">
              <a:schemeClr val="accent1"/>
            </a:lnRef>
            <a:fillRef idx="0">
              <a:schemeClr val="accent1"/>
            </a:fillRef>
            <a:effectRef idx="0">
              <a:schemeClr val="accent1"/>
            </a:effectRef>
            <a:fontRef idx="minor">
              <a:schemeClr val="tx1"/>
            </a:fontRef>
          </p:style>
        </p:cxnSp>
        <p:cxnSp>
          <p:nvCxnSpPr>
            <p:cNvPr id="83" name="直接连接符 82"/>
            <p:cNvCxnSpPr/>
            <p:nvPr/>
          </p:nvCxnSpPr>
          <p:spPr>
            <a:xfrm>
              <a:off x="8918575" y="1047063"/>
              <a:ext cx="0" cy="546100"/>
            </a:xfrm>
            <a:prstGeom prst="line">
              <a:avLst/>
            </a:prstGeom>
          </p:spPr>
          <p:style>
            <a:lnRef idx="1">
              <a:schemeClr val="accent1"/>
            </a:lnRef>
            <a:fillRef idx="0">
              <a:schemeClr val="accent1"/>
            </a:fillRef>
            <a:effectRef idx="0">
              <a:schemeClr val="accent1"/>
            </a:effectRef>
            <a:fontRef idx="minor">
              <a:schemeClr val="tx1"/>
            </a:fontRef>
          </p:style>
        </p:cxnSp>
        <p:sp>
          <p:nvSpPr>
            <p:cNvPr id="84" name="文本框 83"/>
            <p:cNvSpPr txBox="1"/>
            <p:nvPr/>
          </p:nvSpPr>
          <p:spPr>
            <a:xfrm>
              <a:off x="5746750" y="1139722"/>
              <a:ext cx="1047750" cy="492429"/>
            </a:xfrm>
            <a:prstGeom prst="rect">
              <a:avLst/>
            </a:prstGeom>
            <a:noFill/>
          </p:spPr>
          <p:txBody>
            <a:bodyPr wrap="square" rtlCol="0">
              <a:spAutoFit/>
            </a:bodyPr>
            <a:lstStyle/>
            <a:p>
              <a:pPr lvl="0" algn="ctr"/>
              <a:r>
                <a:rPr lang="zh-CN" altLang="en-US" sz="900" dirty="0">
                  <a:solidFill>
                    <a:prstClr val="black"/>
                  </a:solidFill>
                </a:rPr>
                <a:t>蓝牙上下文</a:t>
              </a:r>
              <a:endParaRPr kumimoji="0" lang="zh-CN" altLang="en-US" sz="900" b="0" i="0" u="none" strike="noStrike" kern="1200" cap="none" spc="0" normalizeH="0" baseline="0" noProof="0" dirty="0" smtClean="0">
                <a:ln>
                  <a:noFill/>
                </a:ln>
                <a:solidFill>
                  <a:prstClr val="black"/>
                </a:solidFill>
                <a:effectLst/>
                <a:uLnTx/>
                <a:uFillTx/>
                <a:latin typeface="等线" panose="020F0502020204030204"/>
                <a:ea typeface="等线" panose="02010600030101010101" pitchFamily="2" charset="-122"/>
              </a:endParaRPr>
            </a:p>
          </p:txBody>
        </p:sp>
        <p:sp>
          <p:nvSpPr>
            <p:cNvPr id="85" name="文本框 84"/>
            <p:cNvSpPr txBox="1"/>
            <p:nvPr/>
          </p:nvSpPr>
          <p:spPr>
            <a:xfrm>
              <a:off x="6794500" y="1164575"/>
              <a:ext cx="1047750" cy="492429"/>
            </a:xfrm>
            <a:prstGeom prst="rect">
              <a:avLst/>
            </a:prstGeom>
            <a:noFill/>
          </p:spPr>
          <p:txBody>
            <a:bodyPr wrap="square" rtlCol="0">
              <a:spAutoFit/>
            </a:bodyPr>
            <a:lstStyle/>
            <a:p>
              <a:pPr lvl="0" algn="ctr"/>
              <a:r>
                <a:rPr lang="zh-CN" altLang="en-US" sz="900" dirty="0">
                  <a:solidFill>
                    <a:prstClr val="black"/>
                  </a:solidFill>
                </a:rPr>
                <a:t>蓝牙上下文</a:t>
              </a:r>
              <a:endParaRPr kumimoji="0" lang="zh-CN" altLang="en-US" sz="900" b="0" i="0" u="none" strike="noStrike" kern="1200" cap="none" spc="0" normalizeH="0" baseline="0" noProof="0" dirty="0" smtClean="0">
                <a:ln>
                  <a:noFill/>
                </a:ln>
                <a:solidFill>
                  <a:prstClr val="black"/>
                </a:solidFill>
                <a:effectLst/>
                <a:uLnTx/>
                <a:uFillTx/>
                <a:latin typeface="等线" panose="020F0502020204030204"/>
                <a:ea typeface="等线" panose="02010600030101010101" pitchFamily="2" charset="-122"/>
              </a:endParaRPr>
            </a:p>
          </p:txBody>
        </p:sp>
        <p:sp>
          <p:nvSpPr>
            <p:cNvPr id="86" name="文本框 85"/>
            <p:cNvSpPr txBox="1"/>
            <p:nvPr/>
          </p:nvSpPr>
          <p:spPr>
            <a:xfrm>
              <a:off x="7912100" y="1151323"/>
              <a:ext cx="1047750" cy="492429"/>
            </a:xfrm>
            <a:prstGeom prst="rect">
              <a:avLst/>
            </a:prstGeom>
            <a:noFill/>
          </p:spPr>
          <p:txBody>
            <a:bodyPr wrap="square" rtlCol="0">
              <a:spAutoFit/>
            </a:bodyPr>
            <a:lstStyle/>
            <a:p>
              <a:pPr lvl="0" algn="ctr"/>
              <a:r>
                <a:rPr lang="zh-CN" altLang="en-US" sz="900" dirty="0">
                  <a:solidFill>
                    <a:prstClr val="black"/>
                  </a:solidFill>
                </a:rPr>
                <a:t>蓝牙上下文</a:t>
              </a:r>
              <a:endParaRPr kumimoji="0" lang="zh-CN" altLang="en-US" sz="900" b="0" i="0" u="none" strike="noStrike" kern="1200" cap="none" spc="0" normalizeH="0" baseline="0" noProof="0" dirty="0" smtClean="0">
                <a:ln>
                  <a:noFill/>
                </a:ln>
                <a:solidFill>
                  <a:prstClr val="black"/>
                </a:solidFill>
                <a:effectLst/>
                <a:uLnTx/>
                <a:uFillTx/>
                <a:latin typeface="等线" panose="020F0502020204030204"/>
                <a:ea typeface="等线" panose="02010600030101010101" pitchFamily="2" charset="-122"/>
              </a:endParaRPr>
            </a:p>
          </p:txBody>
        </p:sp>
        <p:sp>
          <p:nvSpPr>
            <p:cNvPr id="87" name="文本框 86"/>
            <p:cNvSpPr txBox="1"/>
            <p:nvPr/>
          </p:nvSpPr>
          <p:spPr>
            <a:xfrm>
              <a:off x="8921751" y="1151323"/>
              <a:ext cx="1047750" cy="492429"/>
            </a:xfrm>
            <a:prstGeom prst="rect">
              <a:avLst/>
            </a:prstGeom>
            <a:noFill/>
          </p:spPr>
          <p:txBody>
            <a:bodyPr wrap="square" rtlCol="0">
              <a:spAutoFit/>
            </a:bodyPr>
            <a:lstStyle/>
            <a:p>
              <a:pPr lvl="0" algn="ctr"/>
              <a:r>
                <a:rPr lang="zh-CN" altLang="en-US" sz="900" dirty="0">
                  <a:solidFill>
                    <a:prstClr val="black"/>
                  </a:solidFill>
                </a:rPr>
                <a:t>蓝牙上下文</a:t>
              </a:r>
              <a:endParaRPr kumimoji="0" lang="zh-CN" altLang="en-US" sz="900" b="0" i="0" u="none" strike="noStrike" kern="1200" cap="none" spc="0" normalizeH="0" baseline="0" noProof="0" dirty="0" smtClean="0">
                <a:ln>
                  <a:noFill/>
                </a:ln>
                <a:solidFill>
                  <a:prstClr val="black"/>
                </a:solidFill>
                <a:effectLst/>
                <a:uLnTx/>
                <a:uFillTx/>
                <a:latin typeface="等线" panose="020F0502020204030204"/>
                <a:ea typeface="等线" panose="02010600030101010101" pitchFamily="2" charset="-122"/>
              </a:endParaRPr>
            </a:p>
          </p:txBody>
        </p:sp>
        <p:sp>
          <p:nvSpPr>
            <p:cNvPr id="88" name="上弧形箭头 87"/>
            <p:cNvSpPr/>
            <p:nvPr/>
          </p:nvSpPr>
          <p:spPr>
            <a:xfrm>
              <a:off x="4054474" y="177573"/>
              <a:ext cx="1809751" cy="793808"/>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05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endParaRPr>
            </a:p>
          </p:txBody>
        </p:sp>
      </p:grpSp>
      <p:pic>
        <p:nvPicPr>
          <p:cNvPr id="89" name="图片 8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47098" y="6251329"/>
            <a:ext cx="2251522" cy="420060"/>
          </a:xfrm>
          <a:prstGeom prst="rect">
            <a:avLst/>
          </a:prstGeom>
        </p:spPr>
      </p:pic>
    </p:spTree>
    <p:extLst>
      <p:ext uri="{BB962C8B-B14F-4D97-AF65-F5344CB8AC3E}">
        <p14:creationId xmlns:p14="http://schemas.microsoft.com/office/powerpoint/2010/main" val="355445549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838200" y="365126"/>
            <a:ext cx="10515600" cy="71119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4000" dirty="0" smtClean="0">
                <a:latin typeface="Adobe 楷体 Std R" panose="02020400000000000000" pitchFamily="18" charset="-122"/>
                <a:ea typeface="Adobe 楷体 Std R" panose="02020400000000000000" pitchFamily="18" charset="-122"/>
              </a:rPr>
              <a:t>基于空间轨迹的</a:t>
            </a:r>
            <a:r>
              <a:rPr lang="zh-CN" altLang="en-US" sz="4000" dirty="0" smtClean="0">
                <a:latin typeface="Adobe 楷体 Std R" panose="02020400000000000000" pitchFamily="18" charset="-122"/>
                <a:ea typeface="Adobe 楷体 Std R" panose="02020400000000000000" pitchFamily="18" charset="-122"/>
              </a:rPr>
              <a:t>度量用户关系强度</a:t>
            </a:r>
            <a:endParaRPr lang="zh-CN" altLang="en-US" sz="4000" dirty="0">
              <a:latin typeface="Adobe 楷体 Std R" panose="02020400000000000000" pitchFamily="18" charset="-122"/>
              <a:ea typeface="Adobe 楷体 Std R" panose="02020400000000000000" pitchFamily="18" charset="-122"/>
            </a:endParaRPr>
          </a:p>
        </p:txBody>
      </p:sp>
      <p:sp>
        <p:nvSpPr>
          <p:cNvPr id="7" name="内容占位符 2"/>
          <p:cNvSpPr txBox="1">
            <a:spLocks/>
          </p:cNvSpPr>
          <p:nvPr/>
        </p:nvSpPr>
        <p:spPr>
          <a:xfrm>
            <a:off x="838200" y="1354016"/>
            <a:ext cx="10515600" cy="482294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zh-CN" altLang="en-US" sz="2000" dirty="0" smtClean="0">
                <a:latin typeface="Adobe 楷体 Std R" panose="02020400000000000000" pitchFamily="18" charset="-122"/>
                <a:ea typeface="Adobe 楷体 Std R" panose="02020400000000000000" pitchFamily="18" charset="-122"/>
              </a:rPr>
              <a:t>采用加权</a:t>
            </a:r>
            <a:r>
              <a:rPr lang="en-US" altLang="zh-CN" sz="2000" dirty="0" smtClean="0">
                <a:latin typeface="Adobe 楷体 Std R" panose="02020400000000000000" pitchFamily="18" charset="-122"/>
                <a:ea typeface="Adobe 楷体 Std R" panose="02020400000000000000" pitchFamily="18" charset="-122"/>
              </a:rPr>
              <a:t>DTW</a:t>
            </a:r>
            <a:r>
              <a:rPr lang="zh-CN" altLang="en-US" sz="2000" dirty="0" smtClean="0">
                <a:latin typeface="Adobe 楷体 Std R" panose="02020400000000000000" pitchFamily="18" charset="-122"/>
                <a:ea typeface="Adobe 楷体 Std R" panose="02020400000000000000" pitchFamily="18" charset="-122"/>
              </a:rPr>
              <a:t>计算空间轨迹相似度</a:t>
            </a:r>
            <a:endParaRPr lang="en-US" altLang="zh-CN" sz="2000" dirty="0" smtClean="0">
              <a:latin typeface="Adobe 楷体 Std R" panose="02020400000000000000" pitchFamily="18" charset="-122"/>
              <a:ea typeface="Adobe 楷体 Std R" panose="02020400000000000000" pitchFamily="18" charset="-122"/>
            </a:endParaRPr>
          </a:p>
        </p:txBody>
      </p:sp>
      <p:pic>
        <p:nvPicPr>
          <p:cNvPr id="8" name="Picture 2" descr="E:\dalunwen\nudtpaper-master\figures\figure2_5.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95866" y="1973320"/>
            <a:ext cx="5821363" cy="2840037"/>
          </a:xfrm>
          <a:prstGeom prst="rect">
            <a:avLst/>
          </a:prstGeom>
          <a:noFill/>
          <a:extLst>
            <a:ext uri="{909E8E84-426E-40DD-AFC4-6F175D3DCCD1}">
              <a14:hiddenFill xmlns:a14="http://schemas.microsoft.com/office/drawing/2010/main">
                <a:solidFill>
                  <a:srgbClr val="FFFFFF"/>
                </a:solidFill>
              </a14:hiddenFill>
            </a:ext>
          </a:extLst>
        </p:spPr>
      </p:pic>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61149" y="5286039"/>
            <a:ext cx="6345532" cy="778099"/>
          </a:xfrm>
          <a:prstGeom prst="rect">
            <a:avLst/>
          </a:prstGeom>
        </p:spPr>
      </p:pic>
      <p:pic>
        <p:nvPicPr>
          <p:cNvPr id="9" name="图片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47098" y="6251329"/>
            <a:ext cx="2251522" cy="420060"/>
          </a:xfrm>
          <a:prstGeom prst="rect">
            <a:avLst/>
          </a:prstGeom>
        </p:spPr>
      </p:pic>
    </p:spTree>
    <p:extLst>
      <p:ext uri="{BB962C8B-B14F-4D97-AF65-F5344CB8AC3E}">
        <p14:creationId xmlns:p14="http://schemas.microsoft.com/office/powerpoint/2010/main" val="2061024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838200" y="365126"/>
            <a:ext cx="10515600" cy="71119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4000" dirty="0" smtClean="0">
                <a:latin typeface="Adobe 楷体 Std R" panose="02020400000000000000" pitchFamily="18" charset="-122"/>
                <a:ea typeface="Adobe 楷体 Std R" panose="02020400000000000000" pitchFamily="18" charset="-122"/>
              </a:rPr>
              <a:t>基于语义轨迹的</a:t>
            </a:r>
            <a:r>
              <a:rPr lang="zh-CN" altLang="en-US" sz="4000" dirty="0" smtClean="0">
                <a:latin typeface="Adobe 楷体 Std R" panose="02020400000000000000" pitchFamily="18" charset="-122"/>
                <a:ea typeface="Adobe 楷体 Std R" panose="02020400000000000000" pitchFamily="18" charset="-122"/>
              </a:rPr>
              <a:t>度量用户关系强度</a:t>
            </a:r>
            <a:endParaRPr lang="zh-CN" altLang="en-US" sz="4000" dirty="0">
              <a:latin typeface="Adobe 楷体 Std R" panose="02020400000000000000" pitchFamily="18" charset="-122"/>
              <a:ea typeface="Adobe 楷体 Std R" panose="02020400000000000000" pitchFamily="18" charset="-122"/>
            </a:endParaRPr>
          </a:p>
        </p:txBody>
      </p:sp>
      <p:sp>
        <p:nvSpPr>
          <p:cNvPr id="7" name="内容占位符 2"/>
          <p:cNvSpPr txBox="1">
            <a:spLocks/>
          </p:cNvSpPr>
          <p:nvPr/>
        </p:nvSpPr>
        <p:spPr>
          <a:xfrm>
            <a:off x="838200" y="1354016"/>
            <a:ext cx="10515600" cy="482294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zh-CN" altLang="en-US" sz="2000" dirty="0" smtClean="0">
                <a:latin typeface="Adobe 楷体 Std R" panose="02020400000000000000" pitchFamily="18" charset="-122"/>
                <a:ea typeface="Adobe 楷体 Std R" panose="02020400000000000000" pitchFamily="18" charset="-122"/>
              </a:rPr>
              <a:t>采用快速语义轨迹变换计算用户语义轨迹之间的关系强度</a:t>
            </a:r>
            <a:endParaRPr lang="en-US" altLang="zh-CN" sz="2000" dirty="0" smtClean="0">
              <a:latin typeface="Adobe 楷体 Std R" panose="02020400000000000000" pitchFamily="18" charset="-122"/>
              <a:ea typeface="Adobe 楷体 Std R" panose="02020400000000000000" pitchFamily="18" charset="-122"/>
            </a:endParaRPr>
          </a:p>
        </p:txBody>
      </p:sp>
      <p:pic>
        <p:nvPicPr>
          <p:cNvPr id="3" name="图片 2"/>
          <p:cNvPicPr>
            <a:picLocks noChangeAspect="1"/>
          </p:cNvPicPr>
          <p:nvPr/>
        </p:nvPicPr>
        <p:blipFill>
          <a:blip r:embed="rId3"/>
          <a:stretch>
            <a:fillRect/>
          </a:stretch>
        </p:blipFill>
        <p:spPr>
          <a:xfrm>
            <a:off x="1823196" y="2075724"/>
            <a:ext cx="8386581" cy="3812400"/>
          </a:xfrm>
          <a:prstGeom prst="rect">
            <a:avLst/>
          </a:prstGeom>
        </p:spPr>
      </p:pic>
      <p:pic>
        <p:nvPicPr>
          <p:cNvPr id="9" name="图片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47098" y="6251329"/>
            <a:ext cx="2251522" cy="420060"/>
          </a:xfrm>
          <a:prstGeom prst="rect">
            <a:avLst/>
          </a:prstGeom>
        </p:spPr>
      </p:pic>
    </p:spTree>
    <p:extLst>
      <p:ext uri="{BB962C8B-B14F-4D97-AF65-F5344CB8AC3E}">
        <p14:creationId xmlns:p14="http://schemas.microsoft.com/office/powerpoint/2010/main" val="2776065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47098" y="6251329"/>
            <a:ext cx="2251522" cy="420060"/>
          </a:xfrm>
          <a:prstGeom prst="rect">
            <a:avLst/>
          </a:prstGeom>
        </p:spPr>
      </p:pic>
      <p:sp>
        <p:nvSpPr>
          <p:cNvPr id="7" name="文本框 6"/>
          <p:cNvSpPr txBox="1"/>
          <p:nvPr/>
        </p:nvSpPr>
        <p:spPr>
          <a:xfrm>
            <a:off x="2831123" y="536331"/>
            <a:ext cx="6453554" cy="830997"/>
          </a:xfrm>
          <a:prstGeom prst="rect">
            <a:avLst/>
          </a:prstGeom>
          <a:noFill/>
        </p:spPr>
        <p:txBody>
          <a:bodyPr wrap="square" rtlCol="0">
            <a:spAutoFit/>
          </a:bodyPr>
          <a:lstStyle/>
          <a:p>
            <a:pPr algn="ctr"/>
            <a:r>
              <a:rPr lang="zh-CN" altLang="en-US" sz="4800" dirty="0" smtClean="0">
                <a:latin typeface="Adobe 楷体 Std R" panose="02020400000000000000" pitchFamily="18" charset="-122"/>
                <a:ea typeface="Adobe 楷体 Std R" panose="02020400000000000000" pitchFamily="18" charset="-122"/>
              </a:rPr>
              <a:t>主要内容</a:t>
            </a:r>
            <a:endParaRPr lang="zh-CN" altLang="en-US" sz="4800" dirty="0">
              <a:latin typeface="Adobe 楷体 Std R" panose="02020400000000000000" pitchFamily="18" charset="-122"/>
              <a:ea typeface="Adobe 楷体 Std R" panose="02020400000000000000" pitchFamily="18" charset="-122"/>
            </a:endParaRPr>
          </a:p>
        </p:txBody>
      </p:sp>
      <p:sp>
        <p:nvSpPr>
          <p:cNvPr id="9" name="文本框 8"/>
          <p:cNvSpPr txBox="1"/>
          <p:nvPr/>
        </p:nvSpPr>
        <p:spPr>
          <a:xfrm>
            <a:off x="1072662" y="1608992"/>
            <a:ext cx="10805746" cy="3539430"/>
          </a:xfrm>
          <a:prstGeom prst="rect">
            <a:avLst/>
          </a:prstGeom>
          <a:noFill/>
        </p:spPr>
        <p:txBody>
          <a:bodyPr wrap="square" rtlCol="0">
            <a:spAutoFit/>
          </a:bodyPr>
          <a:lstStyle/>
          <a:p>
            <a:pPr marL="285750" indent="-285750">
              <a:lnSpc>
                <a:spcPct val="150000"/>
              </a:lnSpc>
              <a:buFont typeface="Wingdings" panose="05000000000000000000" pitchFamily="2" charset="2"/>
              <a:buChar char="u"/>
            </a:pPr>
            <a:r>
              <a:rPr lang="en-US" altLang="zh-CN" sz="3200" dirty="0" smtClean="0">
                <a:latin typeface="Adobe 楷体 Std R" panose="02020400000000000000" pitchFamily="18" charset="-122"/>
                <a:ea typeface="Adobe 楷体 Std R" panose="02020400000000000000" pitchFamily="18" charset="-122"/>
              </a:rPr>
              <a:t> </a:t>
            </a:r>
            <a:r>
              <a:rPr lang="zh-CN" altLang="en-US" sz="3200" dirty="0" smtClean="0">
                <a:latin typeface="Adobe 楷体 Std R" panose="02020400000000000000" pitchFamily="18" charset="-122"/>
                <a:ea typeface="Adobe 楷体 Std R" panose="02020400000000000000" pitchFamily="18" charset="-122"/>
              </a:rPr>
              <a:t>研究背景</a:t>
            </a:r>
            <a:endParaRPr lang="en-US" altLang="zh-CN" sz="3200" dirty="0" smtClean="0">
              <a:latin typeface="Adobe 楷体 Std R" panose="02020400000000000000" pitchFamily="18" charset="-122"/>
              <a:ea typeface="Adobe 楷体 Std R" panose="02020400000000000000" pitchFamily="18" charset="-122"/>
            </a:endParaRPr>
          </a:p>
          <a:p>
            <a:pPr marL="285750" indent="-285750">
              <a:lnSpc>
                <a:spcPct val="150000"/>
              </a:lnSpc>
              <a:buFont typeface="Wingdings" panose="05000000000000000000" pitchFamily="2" charset="2"/>
              <a:buChar char="u"/>
            </a:pPr>
            <a:r>
              <a:rPr lang="zh-CN" altLang="en-US" sz="3200" dirty="0" smtClean="0">
                <a:latin typeface="Adobe 楷体 Std R" panose="02020400000000000000" pitchFamily="18" charset="-122"/>
                <a:ea typeface="Adobe 楷体 Std R" panose="02020400000000000000" pitchFamily="18" charset="-122"/>
              </a:rPr>
              <a:t>相关工作</a:t>
            </a:r>
            <a:endParaRPr lang="en-US" altLang="zh-CN" sz="3200" dirty="0" smtClean="0">
              <a:latin typeface="Adobe 楷体 Std R" panose="02020400000000000000" pitchFamily="18" charset="-122"/>
              <a:ea typeface="Adobe 楷体 Std R" panose="02020400000000000000" pitchFamily="18" charset="-122"/>
            </a:endParaRPr>
          </a:p>
          <a:p>
            <a:pPr marL="285750" indent="-285750">
              <a:lnSpc>
                <a:spcPct val="150000"/>
              </a:lnSpc>
              <a:buFont typeface="Wingdings" panose="05000000000000000000" pitchFamily="2" charset="2"/>
              <a:buChar char="u"/>
            </a:pPr>
            <a:r>
              <a:rPr lang="zh-CN" altLang="en-US" sz="3200" dirty="0" smtClean="0">
                <a:latin typeface="Adobe 楷体 Std R" panose="02020400000000000000" pitchFamily="18" charset="-122"/>
                <a:ea typeface="Adobe 楷体 Std R" panose="02020400000000000000" pitchFamily="18" charset="-122"/>
              </a:rPr>
              <a:t>研究内容</a:t>
            </a:r>
            <a:endParaRPr lang="en-US" altLang="zh-CN" sz="3200" dirty="0" smtClean="0">
              <a:latin typeface="Adobe 楷体 Std R" panose="02020400000000000000" pitchFamily="18" charset="-122"/>
              <a:ea typeface="Adobe 楷体 Std R" panose="02020400000000000000" pitchFamily="18" charset="-122"/>
            </a:endParaRPr>
          </a:p>
          <a:p>
            <a:pPr marL="285750" indent="-285750">
              <a:lnSpc>
                <a:spcPct val="150000"/>
              </a:lnSpc>
              <a:buFont typeface="Wingdings" panose="05000000000000000000" pitchFamily="2" charset="2"/>
              <a:buChar char="u"/>
            </a:pPr>
            <a:r>
              <a:rPr lang="zh-CN" altLang="en-US" sz="3200" dirty="0" smtClean="0">
                <a:latin typeface="Adobe 楷体 Std R" panose="02020400000000000000" pitchFamily="18" charset="-122"/>
                <a:ea typeface="Adobe 楷体 Std R" panose="02020400000000000000" pitchFamily="18" charset="-122"/>
              </a:rPr>
              <a:t>总结展望</a:t>
            </a:r>
            <a:endParaRPr lang="en-US" altLang="zh-CN" sz="3200" dirty="0" smtClean="0">
              <a:latin typeface="Adobe 楷体 Std R" panose="02020400000000000000" pitchFamily="18" charset="-122"/>
              <a:ea typeface="Adobe 楷体 Std R" panose="02020400000000000000" pitchFamily="18" charset="-122"/>
            </a:endParaRPr>
          </a:p>
          <a:p>
            <a:pPr marL="285750" indent="-285750">
              <a:buFont typeface="Wingdings" panose="05000000000000000000" pitchFamily="2" charset="2"/>
              <a:buChar char="u"/>
            </a:pPr>
            <a:endParaRPr lang="zh-CN" altLang="en-US" sz="3200" dirty="0">
              <a:latin typeface="Adobe 楷体 Std R" panose="02020400000000000000" pitchFamily="18" charset="-122"/>
              <a:ea typeface="Adobe 楷体 Std R" panose="02020400000000000000" pitchFamily="18" charset="-122"/>
            </a:endParaRPr>
          </a:p>
        </p:txBody>
      </p:sp>
    </p:spTree>
    <p:extLst>
      <p:ext uri="{BB962C8B-B14F-4D97-AF65-F5344CB8AC3E}">
        <p14:creationId xmlns:p14="http://schemas.microsoft.com/office/powerpoint/2010/main" val="114160601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838200" y="365126"/>
            <a:ext cx="10515600" cy="71119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4000" dirty="0" smtClean="0">
                <a:latin typeface="Adobe 楷体 Std R" panose="02020400000000000000" pitchFamily="18" charset="-122"/>
                <a:ea typeface="Adobe 楷体 Std R" panose="02020400000000000000" pitchFamily="18" charset="-122"/>
              </a:rPr>
              <a:t>基于用户运动模式的</a:t>
            </a:r>
            <a:r>
              <a:rPr lang="zh-CN" altLang="en-US" sz="4000" dirty="0" smtClean="0">
                <a:latin typeface="Adobe 楷体 Std R" panose="02020400000000000000" pitchFamily="18" charset="-122"/>
                <a:ea typeface="Adobe 楷体 Std R" panose="02020400000000000000" pitchFamily="18" charset="-122"/>
              </a:rPr>
              <a:t>度量用户关系强度</a:t>
            </a:r>
            <a:endParaRPr lang="zh-CN" altLang="en-US" sz="4000" dirty="0">
              <a:latin typeface="Adobe 楷体 Std R" panose="02020400000000000000" pitchFamily="18" charset="-122"/>
              <a:ea typeface="Adobe 楷体 Std R" panose="02020400000000000000" pitchFamily="18" charset="-122"/>
            </a:endParaRPr>
          </a:p>
        </p:txBody>
      </p:sp>
      <p:sp>
        <p:nvSpPr>
          <p:cNvPr id="7" name="内容占位符 2"/>
          <p:cNvSpPr txBox="1">
            <a:spLocks/>
          </p:cNvSpPr>
          <p:nvPr/>
        </p:nvSpPr>
        <p:spPr>
          <a:xfrm>
            <a:off x="838200" y="1354016"/>
            <a:ext cx="10515600" cy="482294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zh-CN" altLang="en-US" sz="2000" dirty="0" smtClean="0">
                <a:latin typeface="Adobe 楷体 Std R" panose="02020400000000000000" pitchFamily="18" charset="-122"/>
                <a:ea typeface="Adobe 楷体 Std R" panose="02020400000000000000" pitchFamily="18" charset="-122"/>
              </a:rPr>
              <a:t>通过语义轨迹挖掘出用户的加权轨迹运动模式，根据此计算用户之间的关系强度</a:t>
            </a:r>
            <a:endParaRPr lang="en-US" altLang="zh-CN" sz="2000" dirty="0" smtClean="0">
              <a:latin typeface="Adobe 楷体 Std R" panose="02020400000000000000" pitchFamily="18" charset="-122"/>
              <a:ea typeface="Adobe 楷体 Std R" panose="02020400000000000000" pitchFamily="18" charset="-122"/>
            </a:endParaRPr>
          </a:p>
        </p:txBody>
      </p:sp>
      <p:pic>
        <p:nvPicPr>
          <p:cNvPr id="4" name="图片 3"/>
          <p:cNvPicPr>
            <a:picLocks noChangeAspect="1"/>
          </p:cNvPicPr>
          <p:nvPr/>
        </p:nvPicPr>
        <p:blipFill>
          <a:blip r:embed="rId3"/>
          <a:stretch>
            <a:fillRect/>
          </a:stretch>
        </p:blipFill>
        <p:spPr>
          <a:xfrm>
            <a:off x="2123297" y="1808922"/>
            <a:ext cx="7045107" cy="4814156"/>
          </a:xfrm>
          <a:prstGeom prst="rect">
            <a:avLst/>
          </a:prstGeom>
        </p:spPr>
      </p:pic>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47098" y="6251329"/>
            <a:ext cx="2251522" cy="420060"/>
          </a:xfrm>
          <a:prstGeom prst="rect">
            <a:avLst/>
          </a:prstGeom>
        </p:spPr>
      </p:pic>
    </p:spTree>
    <p:extLst>
      <p:ext uri="{BB962C8B-B14F-4D97-AF65-F5344CB8AC3E}">
        <p14:creationId xmlns:p14="http://schemas.microsoft.com/office/powerpoint/2010/main" val="202784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838200" y="365126"/>
            <a:ext cx="10515600" cy="71119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4000" dirty="0" smtClean="0">
                <a:latin typeface="Adobe 楷体 Std R" panose="02020400000000000000" pitchFamily="18" charset="-122"/>
                <a:ea typeface="Adobe 楷体 Std R" panose="02020400000000000000" pitchFamily="18" charset="-122"/>
              </a:rPr>
              <a:t>基于</a:t>
            </a:r>
            <a:r>
              <a:rPr lang="en-US" altLang="zh-CN" sz="4000" dirty="0" smtClean="0">
                <a:latin typeface="Adobe 楷体 Std R" panose="02020400000000000000" pitchFamily="18" charset="-122"/>
                <a:ea typeface="Adobe 楷体 Std R" panose="02020400000000000000" pitchFamily="18" charset="-122"/>
              </a:rPr>
              <a:t>WiFi </a:t>
            </a:r>
            <a:r>
              <a:rPr lang="zh-CN" altLang="en-US" sz="4000" dirty="0" smtClean="0">
                <a:latin typeface="Adobe 楷体 Std R" panose="02020400000000000000" pitchFamily="18" charset="-122"/>
                <a:ea typeface="Adobe 楷体 Std R" panose="02020400000000000000" pitchFamily="18" charset="-122"/>
              </a:rPr>
              <a:t>感知</a:t>
            </a:r>
            <a:r>
              <a:rPr lang="zh-CN" altLang="en-US" sz="4000" dirty="0" smtClean="0">
                <a:latin typeface="Adobe 楷体 Std R" panose="02020400000000000000" pitchFamily="18" charset="-122"/>
                <a:ea typeface="Adobe 楷体 Std R" panose="02020400000000000000" pitchFamily="18" charset="-122"/>
              </a:rPr>
              <a:t>数据的</a:t>
            </a:r>
            <a:r>
              <a:rPr lang="zh-CN" altLang="en-US" sz="4000" dirty="0" smtClean="0">
                <a:latin typeface="Adobe 楷体 Std R" panose="02020400000000000000" pitchFamily="18" charset="-122"/>
                <a:ea typeface="Adobe 楷体 Std R" panose="02020400000000000000" pitchFamily="18" charset="-122"/>
              </a:rPr>
              <a:t>度量用户关系强度</a:t>
            </a:r>
            <a:endParaRPr lang="zh-CN" altLang="en-US" sz="4000" dirty="0">
              <a:latin typeface="Adobe 楷体 Std R" panose="02020400000000000000" pitchFamily="18" charset="-122"/>
              <a:ea typeface="Adobe 楷体 Std R" panose="02020400000000000000" pitchFamily="18" charset="-122"/>
            </a:endParaRPr>
          </a:p>
        </p:txBody>
      </p:sp>
      <p:sp>
        <p:nvSpPr>
          <p:cNvPr id="7" name="内容占位符 2"/>
          <p:cNvSpPr txBox="1">
            <a:spLocks/>
          </p:cNvSpPr>
          <p:nvPr/>
        </p:nvSpPr>
        <p:spPr>
          <a:xfrm>
            <a:off x="838200" y="1354016"/>
            <a:ext cx="10515600" cy="482294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zh-CN" altLang="en-US" sz="2000" dirty="0" smtClean="0">
                <a:latin typeface="Adobe 楷体 Std R" panose="02020400000000000000" pitchFamily="18" charset="-122"/>
                <a:ea typeface="Adobe 楷体 Std R" panose="02020400000000000000" pitchFamily="18" charset="-122"/>
              </a:rPr>
              <a:t>根据</a:t>
            </a:r>
            <a:r>
              <a:rPr lang="en-US" altLang="zh-CN" sz="2000" dirty="0" smtClean="0">
                <a:latin typeface="Adobe 楷体 Std R" panose="02020400000000000000" pitchFamily="18" charset="-122"/>
                <a:ea typeface="Adobe 楷体 Std R" panose="02020400000000000000" pitchFamily="18" charset="-122"/>
              </a:rPr>
              <a:t>WiFi</a:t>
            </a:r>
            <a:r>
              <a:rPr lang="zh-CN" altLang="en-US" sz="2000" dirty="0" smtClean="0">
                <a:latin typeface="Adobe 楷体 Std R" panose="02020400000000000000" pitchFamily="18" charset="-122"/>
                <a:ea typeface="Adobe 楷体 Std R" panose="02020400000000000000" pitchFamily="18" charset="-122"/>
              </a:rPr>
              <a:t>和蓝牙感知数据，还原当时上下文感知环境信息，构建基于拓扑图的表现和计算形式。</a:t>
            </a:r>
            <a:endParaRPr lang="en-US" altLang="zh-CN" sz="2000" dirty="0" smtClean="0">
              <a:latin typeface="Adobe 楷体 Std R" panose="02020400000000000000" pitchFamily="18" charset="-122"/>
              <a:ea typeface="Adobe 楷体 Std R" panose="02020400000000000000" pitchFamily="18" charset="-122"/>
            </a:endParaRPr>
          </a:p>
        </p:txBody>
      </p:sp>
      <p:sp>
        <p:nvSpPr>
          <p:cNvPr id="6" name="右箭头 5"/>
          <p:cNvSpPr/>
          <p:nvPr/>
        </p:nvSpPr>
        <p:spPr>
          <a:xfrm>
            <a:off x="5637027" y="2957871"/>
            <a:ext cx="576586" cy="442590"/>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pic>
        <p:nvPicPr>
          <p:cNvPr id="12" name="图片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47098" y="6251329"/>
            <a:ext cx="2251522" cy="420060"/>
          </a:xfrm>
          <a:prstGeom prst="rect">
            <a:avLst/>
          </a:prstGeom>
        </p:spPr>
      </p:pic>
      <p:pic>
        <p:nvPicPr>
          <p:cNvPr id="4" name="图片 3"/>
          <p:cNvPicPr>
            <a:picLocks noChangeAspect="1"/>
          </p:cNvPicPr>
          <p:nvPr/>
        </p:nvPicPr>
        <p:blipFill>
          <a:blip r:embed="rId4"/>
          <a:stretch>
            <a:fillRect/>
          </a:stretch>
        </p:blipFill>
        <p:spPr>
          <a:xfrm>
            <a:off x="2685361" y="4417573"/>
            <a:ext cx="6790718" cy="2253816"/>
          </a:xfrm>
          <a:prstGeom prst="rect">
            <a:avLst/>
          </a:prstGeom>
        </p:spPr>
      </p:pic>
      <p:grpSp>
        <p:nvGrpSpPr>
          <p:cNvPr id="9" name="组合 8"/>
          <p:cNvGrpSpPr/>
          <p:nvPr/>
        </p:nvGrpSpPr>
        <p:grpSpPr>
          <a:xfrm>
            <a:off x="156012" y="2116719"/>
            <a:ext cx="5374152" cy="2344443"/>
            <a:chOff x="558800" y="787400"/>
            <a:chExt cx="9257656" cy="4038600"/>
          </a:xfrm>
        </p:grpSpPr>
        <p:sp>
          <p:nvSpPr>
            <p:cNvPr id="10" name="椭圆 9"/>
            <p:cNvSpPr/>
            <p:nvPr/>
          </p:nvSpPr>
          <p:spPr>
            <a:xfrm>
              <a:off x="558800" y="787400"/>
              <a:ext cx="4038600" cy="4038600"/>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11" name="椭圆 10"/>
            <p:cNvSpPr/>
            <p:nvPr/>
          </p:nvSpPr>
          <p:spPr>
            <a:xfrm>
              <a:off x="1155700" y="1346200"/>
              <a:ext cx="2819400" cy="2819400"/>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13" name="椭圆 12"/>
            <p:cNvSpPr/>
            <p:nvPr/>
          </p:nvSpPr>
          <p:spPr>
            <a:xfrm>
              <a:off x="1635126" y="1828800"/>
              <a:ext cx="1844674" cy="1844674"/>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pic>
          <p:nvPicPr>
            <p:cNvPr id="14" name="图片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84078" y="2242815"/>
              <a:ext cx="788043" cy="788043"/>
            </a:xfrm>
            <a:prstGeom prst="rect">
              <a:avLst/>
            </a:prstGeom>
          </p:spPr>
        </p:pic>
        <p:sp>
          <p:nvSpPr>
            <p:cNvPr id="15" name="文本框 14"/>
            <p:cNvSpPr txBox="1"/>
            <p:nvPr/>
          </p:nvSpPr>
          <p:spPr>
            <a:xfrm>
              <a:off x="2073051" y="3180576"/>
              <a:ext cx="863601" cy="397637"/>
            </a:xfrm>
            <a:prstGeom prst="rect">
              <a:avLst/>
            </a:prstGeom>
            <a:noFill/>
          </p:spPr>
          <p:txBody>
            <a:bodyPr wrap="square" rtlCol="0">
              <a:spAutoFit/>
            </a:bodyPr>
            <a:lstStyle/>
            <a:p>
              <a:pPr algn="ctr"/>
              <a:r>
                <a:rPr lang="zh-CN" altLang="en-US" sz="900" dirty="0" smtClean="0"/>
                <a:t>用户</a:t>
              </a:r>
              <a:r>
                <a:rPr lang="en-US" altLang="zh-CN" sz="900" dirty="0" smtClean="0"/>
                <a:t>1</a:t>
              </a:r>
              <a:endParaRPr lang="zh-CN" altLang="en-US" sz="900" dirty="0"/>
            </a:p>
          </p:txBody>
        </p:sp>
        <p:pic>
          <p:nvPicPr>
            <p:cNvPr id="16" name="图片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184078" y="838200"/>
              <a:ext cx="457200" cy="457200"/>
            </a:xfrm>
            <a:prstGeom prst="rect">
              <a:avLst/>
            </a:prstGeom>
          </p:spPr>
        </p:pic>
        <p:pic>
          <p:nvPicPr>
            <p:cNvPr id="17" name="图片 1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70250" y="1734815"/>
              <a:ext cx="457200" cy="457200"/>
            </a:xfrm>
            <a:prstGeom prst="rect">
              <a:avLst/>
            </a:prstGeom>
          </p:spPr>
        </p:pic>
        <p:pic>
          <p:nvPicPr>
            <p:cNvPr id="18" name="图片 1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14153" y="1879600"/>
              <a:ext cx="457200" cy="457200"/>
            </a:xfrm>
            <a:prstGeom prst="rect">
              <a:avLst/>
            </a:prstGeom>
          </p:spPr>
        </p:pic>
        <p:pic>
          <p:nvPicPr>
            <p:cNvPr id="19" name="图片 1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41725" y="3118366"/>
              <a:ext cx="457200" cy="457200"/>
            </a:xfrm>
            <a:prstGeom prst="rect">
              <a:avLst/>
            </a:prstGeom>
          </p:spPr>
        </p:pic>
        <p:pic>
          <p:nvPicPr>
            <p:cNvPr id="20" name="图片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25564" y="3317874"/>
              <a:ext cx="457200" cy="457200"/>
            </a:xfrm>
            <a:prstGeom prst="rect">
              <a:avLst/>
            </a:prstGeom>
          </p:spPr>
        </p:pic>
        <p:pic>
          <p:nvPicPr>
            <p:cNvPr id="21" name="图片 2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38178" y="989323"/>
              <a:ext cx="457200" cy="457200"/>
            </a:xfrm>
            <a:prstGeom prst="rect">
              <a:avLst/>
            </a:prstGeom>
          </p:spPr>
        </p:pic>
        <p:sp>
          <p:nvSpPr>
            <p:cNvPr id="22" name="椭圆 21"/>
            <p:cNvSpPr/>
            <p:nvPr/>
          </p:nvSpPr>
          <p:spPr>
            <a:xfrm>
              <a:off x="5777856" y="787400"/>
              <a:ext cx="4038600" cy="4038600"/>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23" name="椭圆 22"/>
            <p:cNvSpPr/>
            <p:nvPr/>
          </p:nvSpPr>
          <p:spPr>
            <a:xfrm>
              <a:off x="6374756" y="1346200"/>
              <a:ext cx="2819400" cy="2819400"/>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24" name="椭圆 23"/>
            <p:cNvSpPr/>
            <p:nvPr/>
          </p:nvSpPr>
          <p:spPr>
            <a:xfrm>
              <a:off x="6854182" y="1828800"/>
              <a:ext cx="1844674" cy="1844674"/>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pic>
          <p:nvPicPr>
            <p:cNvPr id="25" name="图片 2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03134" y="2242815"/>
              <a:ext cx="788043" cy="788043"/>
            </a:xfrm>
            <a:prstGeom prst="rect">
              <a:avLst/>
            </a:prstGeom>
          </p:spPr>
        </p:pic>
        <p:sp>
          <p:nvSpPr>
            <p:cNvPr id="26" name="文本框 25"/>
            <p:cNvSpPr txBox="1"/>
            <p:nvPr/>
          </p:nvSpPr>
          <p:spPr>
            <a:xfrm>
              <a:off x="7190410" y="3128777"/>
              <a:ext cx="1207310" cy="424147"/>
            </a:xfrm>
            <a:prstGeom prst="rect">
              <a:avLst/>
            </a:prstGeom>
            <a:noFill/>
          </p:spPr>
          <p:txBody>
            <a:bodyPr wrap="square" rtlCol="0">
              <a:spAutoFit/>
            </a:bodyPr>
            <a:lstStyle/>
            <a:p>
              <a:pPr algn="ctr"/>
              <a:r>
                <a:rPr lang="zh-CN" altLang="en-US" sz="1000" dirty="0" smtClean="0"/>
                <a:t>用户</a:t>
              </a:r>
              <a:r>
                <a:rPr lang="en-US" altLang="zh-CN" sz="1000" dirty="0" smtClean="0"/>
                <a:t>2</a:t>
              </a:r>
              <a:endParaRPr lang="zh-CN" altLang="en-US" sz="1000" dirty="0"/>
            </a:p>
          </p:txBody>
        </p:sp>
        <p:pic>
          <p:nvPicPr>
            <p:cNvPr id="27" name="图片 2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03134" y="838200"/>
              <a:ext cx="457200" cy="457200"/>
            </a:xfrm>
            <a:prstGeom prst="rect">
              <a:avLst/>
            </a:prstGeom>
          </p:spPr>
        </p:pic>
        <p:pic>
          <p:nvPicPr>
            <p:cNvPr id="28" name="图片 2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210227" y="2572381"/>
              <a:ext cx="457200" cy="457200"/>
            </a:xfrm>
            <a:prstGeom prst="rect">
              <a:avLst/>
            </a:prstGeom>
          </p:spPr>
        </p:pic>
        <p:pic>
          <p:nvPicPr>
            <p:cNvPr id="29" name="图片 2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33209" y="1879600"/>
              <a:ext cx="457200" cy="457200"/>
            </a:xfrm>
            <a:prstGeom prst="rect">
              <a:avLst/>
            </a:prstGeom>
          </p:spPr>
        </p:pic>
        <p:pic>
          <p:nvPicPr>
            <p:cNvPr id="30" name="图片 2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00034" y="3589658"/>
              <a:ext cx="457200" cy="457200"/>
            </a:xfrm>
            <a:prstGeom prst="rect">
              <a:avLst/>
            </a:prstGeom>
          </p:spPr>
        </p:pic>
        <p:pic>
          <p:nvPicPr>
            <p:cNvPr id="31" name="图片 3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44620" y="3317874"/>
              <a:ext cx="457200" cy="457200"/>
            </a:xfrm>
            <a:prstGeom prst="rect">
              <a:avLst/>
            </a:prstGeom>
          </p:spPr>
        </p:pic>
        <p:pic>
          <p:nvPicPr>
            <p:cNvPr id="32" name="图片 3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00977" y="3101974"/>
              <a:ext cx="457200" cy="457200"/>
            </a:xfrm>
            <a:prstGeom prst="rect">
              <a:avLst/>
            </a:prstGeom>
          </p:spPr>
        </p:pic>
        <p:pic>
          <p:nvPicPr>
            <p:cNvPr id="33" name="图片 3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209583" y="1739900"/>
              <a:ext cx="457200" cy="457200"/>
            </a:xfrm>
            <a:prstGeom prst="rect">
              <a:avLst/>
            </a:prstGeom>
          </p:spPr>
        </p:pic>
      </p:grpSp>
      <p:grpSp>
        <p:nvGrpSpPr>
          <p:cNvPr id="34" name="组合 33"/>
          <p:cNvGrpSpPr/>
          <p:nvPr/>
        </p:nvGrpSpPr>
        <p:grpSpPr>
          <a:xfrm>
            <a:off x="6121803" y="2056254"/>
            <a:ext cx="5939025" cy="2286953"/>
            <a:chOff x="2780227" y="3667972"/>
            <a:chExt cx="5898391" cy="2271306"/>
          </a:xfrm>
        </p:grpSpPr>
        <p:pic>
          <p:nvPicPr>
            <p:cNvPr id="35" name="图片 3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87942" y="4662254"/>
              <a:ext cx="557831" cy="557830"/>
            </a:xfrm>
            <a:prstGeom prst="rect">
              <a:avLst/>
            </a:prstGeom>
          </p:spPr>
        </p:pic>
        <p:sp>
          <p:nvSpPr>
            <p:cNvPr id="36" name="文本框 35"/>
            <p:cNvSpPr txBox="1"/>
            <p:nvPr/>
          </p:nvSpPr>
          <p:spPr>
            <a:xfrm>
              <a:off x="3370190" y="5313128"/>
              <a:ext cx="611315" cy="276999"/>
            </a:xfrm>
            <a:prstGeom prst="rect">
              <a:avLst/>
            </a:prstGeom>
            <a:noFill/>
          </p:spPr>
          <p:txBody>
            <a:bodyPr wrap="square" rtlCol="0">
              <a:spAutoFit/>
            </a:bodyPr>
            <a:lstStyle/>
            <a:p>
              <a:pPr algn="ctr"/>
              <a:r>
                <a:rPr lang="zh-CN" altLang="en-US" sz="1200" dirty="0" smtClean="0"/>
                <a:t>用户</a:t>
              </a:r>
              <a:r>
                <a:rPr lang="en-US" altLang="zh-CN" sz="1200" dirty="0" smtClean="0"/>
                <a:t>1</a:t>
              </a:r>
              <a:endParaRPr lang="zh-CN" altLang="en-US" sz="1200" dirty="0"/>
            </a:p>
          </p:txBody>
        </p:sp>
        <p:pic>
          <p:nvPicPr>
            <p:cNvPr id="37" name="图片 3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87942" y="3667972"/>
              <a:ext cx="323637" cy="323637"/>
            </a:xfrm>
            <a:prstGeom prst="rect">
              <a:avLst/>
            </a:prstGeom>
          </p:spPr>
        </p:pic>
        <p:pic>
          <p:nvPicPr>
            <p:cNvPr id="38" name="图片 3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56808" y="4302657"/>
              <a:ext cx="323637" cy="323637"/>
            </a:xfrm>
            <a:prstGeom prst="rect">
              <a:avLst/>
            </a:prstGeom>
          </p:spPr>
        </p:pic>
        <p:pic>
          <p:nvPicPr>
            <p:cNvPr id="39" name="图片 3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913723" y="4405146"/>
              <a:ext cx="323637" cy="323637"/>
            </a:xfrm>
            <a:prstGeom prst="rect">
              <a:avLst/>
            </a:prstGeom>
          </p:spPr>
        </p:pic>
        <p:pic>
          <p:nvPicPr>
            <p:cNvPr id="40" name="图片 3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19763" y="5282028"/>
              <a:ext cx="323637" cy="323637"/>
            </a:xfrm>
            <a:prstGeom prst="rect">
              <a:avLst/>
            </a:prstGeom>
          </p:spPr>
        </p:pic>
        <p:pic>
          <p:nvPicPr>
            <p:cNvPr id="41" name="图片 4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80227" y="5423254"/>
              <a:ext cx="323637" cy="323637"/>
            </a:xfrm>
            <a:prstGeom prst="rect">
              <a:avLst/>
            </a:prstGeom>
          </p:spPr>
        </p:pic>
        <p:pic>
          <p:nvPicPr>
            <p:cNvPr id="42" name="图片 4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34105" y="3774947"/>
              <a:ext cx="323637" cy="323637"/>
            </a:xfrm>
            <a:prstGeom prst="rect">
              <a:avLst/>
            </a:prstGeom>
          </p:spPr>
        </p:pic>
        <p:pic>
          <p:nvPicPr>
            <p:cNvPr id="43" name="图片 4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82345" y="4662254"/>
              <a:ext cx="557831" cy="557830"/>
            </a:xfrm>
            <a:prstGeom prst="rect">
              <a:avLst/>
            </a:prstGeom>
          </p:spPr>
        </p:pic>
        <p:sp>
          <p:nvSpPr>
            <p:cNvPr id="44" name="文本框 43"/>
            <p:cNvSpPr txBox="1"/>
            <p:nvPr/>
          </p:nvSpPr>
          <p:spPr>
            <a:xfrm>
              <a:off x="7064593" y="5313128"/>
              <a:ext cx="611315" cy="276999"/>
            </a:xfrm>
            <a:prstGeom prst="rect">
              <a:avLst/>
            </a:prstGeom>
            <a:noFill/>
          </p:spPr>
          <p:txBody>
            <a:bodyPr wrap="square" rtlCol="0">
              <a:spAutoFit/>
            </a:bodyPr>
            <a:lstStyle/>
            <a:p>
              <a:pPr algn="ctr"/>
              <a:r>
                <a:rPr lang="zh-CN" altLang="en-US" sz="1200" dirty="0" smtClean="0"/>
                <a:t>用户</a:t>
              </a:r>
              <a:r>
                <a:rPr lang="en-US" altLang="zh-CN" sz="1200" dirty="0" smtClean="0"/>
                <a:t>2</a:t>
              </a:r>
              <a:endParaRPr lang="zh-CN" altLang="en-US" sz="1200" dirty="0"/>
            </a:p>
          </p:txBody>
        </p:sp>
        <p:pic>
          <p:nvPicPr>
            <p:cNvPr id="45" name="图片 4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82345" y="3667972"/>
              <a:ext cx="323637" cy="323637"/>
            </a:xfrm>
            <a:prstGeom prst="rect">
              <a:avLst/>
            </a:prstGeom>
          </p:spPr>
        </p:pic>
        <p:pic>
          <p:nvPicPr>
            <p:cNvPr id="46" name="图片 4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53661" y="4895543"/>
              <a:ext cx="323637" cy="323637"/>
            </a:xfrm>
            <a:prstGeom prst="rect">
              <a:avLst/>
            </a:prstGeom>
          </p:spPr>
        </p:pic>
        <p:pic>
          <p:nvPicPr>
            <p:cNvPr id="47" name="图片 4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08127" y="4405146"/>
              <a:ext cx="323637" cy="323637"/>
            </a:xfrm>
            <a:prstGeom prst="rect">
              <a:avLst/>
            </a:prstGeom>
          </p:spPr>
        </p:pic>
        <p:pic>
          <p:nvPicPr>
            <p:cNvPr id="48" name="图片 4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504872" y="5615641"/>
              <a:ext cx="323637" cy="323637"/>
            </a:xfrm>
            <a:prstGeom prst="rect">
              <a:avLst/>
            </a:prstGeom>
          </p:spPr>
        </p:pic>
        <p:pic>
          <p:nvPicPr>
            <p:cNvPr id="49" name="图片 4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74630" y="5423254"/>
              <a:ext cx="323637" cy="323637"/>
            </a:xfrm>
            <a:prstGeom prst="rect">
              <a:avLst/>
            </a:prstGeom>
          </p:spPr>
        </p:pic>
        <p:pic>
          <p:nvPicPr>
            <p:cNvPr id="50" name="图片 4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54981" y="5270425"/>
              <a:ext cx="323637" cy="323637"/>
            </a:xfrm>
            <a:prstGeom prst="rect">
              <a:avLst/>
            </a:prstGeom>
          </p:spPr>
        </p:pic>
        <p:pic>
          <p:nvPicPr>
            <p:cNvPr id="51" name="图片 5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53205" y="4306256"/>
              <a:ext cx="323637" cy="323637"/>
            </a:xfrm>
            <a:prstGeom prst="rect">
              <a:avLst/>
            </a:prstGeom>
          </p:spPr>
        </p:pic>
        <p:cxnSp>
          <p:nvCxnSpPr>
            <p:cNvPr id="52" name="直接连接符 51"/>
            <p:cNvCxnSpPr>
              <a:stCxn id="37" idx="2"/>
              <a:endCxn id="35" idx="0"/>
            </p:cNvCxnSpPr>
            <p:nvPr/>
          </p:nvCxnSpPr>
          <p:spPr>
            <a:xfrm>
              <a:off x="3549761" y="3991609"/>
              <a:ext cx="117097" cy="670645"/>
            </a:xfrm>
            <a:prstGeom prst="line">
              <a:avLst/>
            </a:prstGeom>
          </p:spPr>
          <p:style>
            <a:lnRef idx="3">
              <a:schemeClr val="accent2"/>
            </a:lnRef>
            <a:fillRef idx="0">
              <a:schemeClr val="accent2"/>
            </a:fillRef>
            <a:effectRef idx="2">
              <a:schemeClr val="accent2"/>
            </a:effectRef>
            <a:fontRef idx="minor">
              <a:schemeClr val="tx1"/>
            </a:fontRef>
          </p:style>
        </p:cxnSp>
        <p:cxnSp>
          <p:nvCxnSpPr>
            <p:cNvPr id="53" name="直接连接符 52"/>
            <p:cNvCxnSpPr>
              <a:stCxn id="42" idx="1"/>
              <a:endCxn id="35" idx="0"/>
            </p:cNvCxnSpPr>
            <p:nvPr/>
          </p:nvCxnSpPr>
          <p:spPr>
            <a:xfrm flipH="1">
              <a:off x="3666858" y="3936766"/>
              <a:ext cx="467247" cy="725488"/>
            </a:xfrm>
            <a:prstGeom prst="line">
              <a:avLst/>
            </a:prstGeom>
          </p:spPr>
          <p:style>
            <a:lnRef idx="3">
              <a:schemeClr val="accent2"/>
            </a:lnRef>
            <a:fillRef idx="0">
              <a:schemeClr val="accent2"/>
            </a:fillRef>
            <a:effectRef idx="2">
              <a:schemeClr val="accent2"/>
            </a:effectRef>
            <a:fontRef idx="minor">
              <a:schemeClr val="tx1"/>
            </a:fontRef>
          </p:style>
        </p:cxnSp>
        <p:cxnSp>
          <p:nvCxnSpPr>
            <p:cNvPr id="54" name="直接连接符 53"/>
            <p:cNvCxnSpPr>
              <a:stCxn id="38" idx="1"/>
              <a:endCxn id="35" idx="0"/>
            </p:cNvCxnSpPr>
            <p:nvPr/>
          </p:nvCxnSpPr>
          <p:spPr>
            <a:xfrm flipH="1">
              <a:off x="3666858" y="4464476"/>
              <a:ext cx="489950" cy="197778"/>
            </a:xfrm>
            <a:prstGeom prst="line">
              <a:avLst/>
            </a:prstGeom>
          </p:spPr>
          <p:style>
            <a:lnRef idx="3">
              <a:schemeClr val="accent2"/>
            </a:lnRef>
            <a:fillRef idx="0">
              <a:schemeClr val="accent2"/>
            </a:fillRef>
            <a:effectRef idx="2">
              <a:schemeClr val="accent2"/>
            </a:effectRef>
            <a:fontRef idx="minor">
              <a:schemeClr val="tx1"/>
            </a:fontRef>
          </p:style>
        </p:cxnSp>
        <p:cxnSp>
          <p:nvCxnSpPr>
            <p:cNvPr id="55" name="直接连接符 54"/>
            <p:cNvCxnSpPr>
              <a:stCxn id="35" idx="0"/>
              <a:endCxn id="39" idx="3"/>
            </p:cNvCxnSpPr>
            <p:nvPr/>
          </p:nvCxnSpPr>
          <p:spPr>
            <a:xfrm flipH="1" flipV="1">
              <a:off x="3237360" y="4566965"/>
              <a:ext cx="429498" cy="95289"/>
            </a:xfrm>
            <a:prstGeom prst="line">
              <a:avLst/>
            </a:prstGeom>
          </p:spPr>
          <p:style>
            <a:lnRef idx="3">
              <a:schemeClr val="accent2"/>
            </a:lnRef>
            <a:fillRef idx="0">
              <a:schemeClr val="accent2"/>
            </a:fillRef>
            <a:effectRef idx="2">
              <a:schemeClr val="accent2"/>
            </a:effectRef>
            <a:fontRef idx="minor">
              <a:schemeClr val="tx1"/>
            </a:fontRef>
          </p:style>
        </p:cxnSp>
        <p:cxnSp>
          <p:nvCxnSpPr>
            <p:cNvPr id="56" name="直接连接符 55"/>
            <p:cNvCxnSpPr>
              <a:stCxn id="40" idx="1"/>
              <a:endCxn id="35" idx="2"/>
            </p:cNvCxnSpPr>
            <p:nvPr/>
          </p:nvCxnSpPr>
          <p:spPr>
            <a:xfrm flipH="1" flipV="1">
              <a:off x="3666858" y="5220084"/>
              <a:ext cx="752905" cy="223763"/>
            </a:xfrm>
            <a:prstGeom prst="line">
              <a:avLst/>
            </a:prstGeom>
          </p:spPr>
          <p:style>
            <a:lnRef idx="3">
              <a:schemeClr val="accent2"/>
            </a:lnRef>
            <a:fillRef idx="0">
              <a:schemeClr val="accent2"/>
            </a:fillRef>
            <a:effectRef idx="2">
              <a:schemeClr val="accent2"/>
            </a:effectRef>
            <a:fontRef idx="minor">
              <a:schemeClr val="tx1"/>
            </a:fontRef>
          </p:style>
        </p:cxnSp>
        <p:cxnSp>
          <p:nvCxnSpPr>
            <p:cNvPr id="57" name="直接连接符 56"/>
            <p:cNvCxnSpPr>
              <a:stCxn id="35" idx="2"/>
              <a:endCxn id="41" idx="0"/>
            </p:cNvCxnSpPr>
            <p:nvPr/>
          </p:nvCxnSpPr>
          <p:spPr>
            <a:xfrm flipH="1">
              <a:off x="2942046" y="5220084"/>
              <a:ext cx="724812" cy="203170"/>
            </a:xfrm>
            <a:prstGeom prst="line">
              <a:avLst/>
            </a:prstGeom>
          </p:spPr>
          <p:style>
            <a:lnRef idx="3">
              <a:schemeClr val="accent2"/>
            </a:lnRef>
            <a:fillRef idx="0">
              <a:schemeClr val="accent2"/>
            </a:fillRef>
            <a:effectRef idx="2">
              <a:schemeClr val="accent2"/>
            </a:effectRef>
            <a:fontRef idx="minor">
              <a:schemeClr val="tx1"/>
            </a:fontRef>
          </p:style>
        </p:cxnSp>
        <p:cxnSp>
          <p:nvCxnSpPr>
            <p:cNvPr id="58" name="直接连接符 57"/>
            <p:cNvCxnSpPr>
              <a:stCxn id="45" idx="2"/>
              <a:endCxn id="43" idx="0"/>
            </p:cNvCxnSpPr>
            <p:nvPr/>
          </p:nvCxnSpPr>
          <p:spPr>
            <a:xfrm>
              <a:off x="7244164" y="3991609"/>
              <a:ext cx="117097" cy="670645"/>
            </a:xfrm>
            <a:prstGeom prst="line">
              <a:avLst/>
            </a:prstGeom>
          </p:spPr>
          <p:style>
            <a:lnRef idx="3">
              <a:schemeClr val="accent2"/>
            </a:lnRef>
            <a:fillRef idx="0">
              <a:schemeClr val="accent2"/>
            </a:fillRef>
            <a:effectRef idx="2">
              <a:schemeClr val="accent2"/>
            </a:effectRef>
            <a:fontRef idx="minor">
              <a:schemeClr val="tx1"/>
            </a:fontRef>
          </p:style>
        </p:cxnSp>
        <p:cxnSp>
          <p:nvCxnSpPr>
            <p:cNvPr id="59" name="直接连接符 58"/>
            <p:cNvCxnSpPr>
              <a:stCxn id="47" idx="3"/>
              <a:endCxn id="43" idx="0"/>
            </p:cNvCxnSpPr>
            <p:nvPr/>
          </p:nvCxnSpPr>
          <p:spPr>
            <a:xfrm>
              <a:off x="6931764" y="4566965"/>
              <a:ext cx="429497" cy="95289"/>
            </a:xfrm>
            <a:prstGeom prst="line">
              <a:avLst/>
            </a:prstGeom>
          </p:spPr>
          <p:style>
            <a:lnRef idx="3">
              <a:schemeClr val="accent2"/>
            </a:lnRef>
            <a:fillRef idx="0">
              <a:schemeClr val="accent2"/>
            </a:fillRef>
            <a:effectRef idx="2">
              <a:schemeClr val="accent2"/>
            </a:effectRef>
            <a:fontRef idx="minor">
              <a:schemeClr val="tx1"/>
            </a:fontRef>
          </p:style>
        </p:cxnSp>
        <p:cxnSp>
          <p:nvCxnSpPr>
            <p:cNvPr id="60" name="直接连接符 59"/>
            <p:cNvCxnSpPr>
              <a:stCxn id="43" idx="0"/>
              <a:endCxn id="51" idx="1"/>
            </p:cNvCxnSpPr>
            <p:nvPr/>
          </p:nvCxnSpPr>
          <p:spPr>
            <a:xfrm flipV="1">
              <a:off x="7361261" y="4468075"/>
              <a:ext cx="291944" cy="194179"/>
            </a:xfrm>
            <a:prstGeom prst="line">
              <a:avLst/>
            </a:prstGeom>
          </p:spPr>
          <p:style>
            <a:lnRef idx="3">
              <a:schemeClr val="accent2"/>
            </a:lnRef>
            <a:fillRef idx="0">
              <a:schemeClr val="accent2"/>
            </a:fillRef>
            <a:effectRef idx="2">
              <a:schemeClr val="accent2"/>
            </a:effectRef>
            <a:fontRef idx="minor">
              <a:schemeClr val="tx1"/>
            </a:fontRef>
          </p:style>
        </p:cxnSp>
        <p:cxnSp>
          <p:nvCxnSpPr>
            <p:cNvPr id="61" name="直接连接符 60"/>
            <p:cNvCxnSpPr>
              <a:stCxn id="49" idx="0"/>
              <a:endCxn id="43" idx="2"/>
            </p:cNvCxnSpPr>
            <p:nvPr/>
          </p:nvCxnSpPr>
          <p:spPr>
            <a:xfrm flipV="1">
              <a:off x="6636449" y="5220084"/>
              <a:ext cx="724812" cy="203170"/>
            </a:xfrm>
            <a:prstGeom prst="line">
              <a:avLst/>
            </a:prstGeom>
          </p:spPr>
          <p:style>
            <a:lnRef idx="3">
              <a:schemeClr val="accent2"/>
            </a:lnRef>
            <a:fillRef idx="0">
              <a:schemeClr val="accent2"/>
            </a:fillRef>
            <a:effectRef idx="2">
              <a:schemeClr val="accent2"/>
            </a:effectRef>
            <a:fontRef idx="minor">
              <a:schemeClr val="tx1"/>
            </a:fontRef>
          </p:style>
        </p:cxnSp>
        <p:cxnSp>
          <p:nvCxnSpPr>
            <p:cNvPr id="62" name="直接连接符 61"/>
            <p:cNvCxnSpPr>
              <a:stCxn id="43" idx="2"/>
              <a:endCxn id="48" idx="0"/>
            </p:cNvCxnSpPr>
            <p:nvPr/>
          </p:nvCxnSpPr>
          <p:spPr>
            <a:xfrm>
              <a:off x="7361261" y="5220084"/>
              <a:ext cx="305430" cy="395557"/>
            </a:xfrm>
            <a:prstGeom prst="line">
              <a:avLst/>
            </a:prstGeom>
          </p:spPr>
          <p:style>
            <a:lnRef idx="3">
              <a:schemeClr val="accent2"/>
            </a:lnRef>
            <a:fillRef idx="0">
              <a:schemeClr val="accent2"/>
            </a:fillRef>
            <a:effectRef idx="2">
              <a:schemeClr val="accent2"/>
            </a:effectRef>
            <a:fontRef idx="minor">
              <a:schemeClr val="tx1"/>
            </a:fontRef>
          </p:style>
        </p:cxnSp>
        <p:cxnSp>
          <p:nvCxnSpPr>
            <p:cNvPr id="63" name="直接连接符 62"/>
            <p:cNvCxnSpPr>
              <a:stCxn id="43" idx="2"/>
              <a:endCxn id="50" idx="1"/>
            </p:cNvCxnSpPr>
            <p:nvPr/>
          </p:nvCxnSpPr>
          <p:spPr>
            <a:xfrm>
              <a:off x="7361261" y="5220084"/>
              <a:ext cx="993720" cy="212160"/>
            </a:xfrm>
            <a:prstGeom prst="line">
              <a:avLst/>
            </a:prstGeom>
          </p:spPr>
          <p:style>
            <a:lnRef idx="3">
              <a:schemeClr val="accent2"/>
            </a:lnRef>
            <a:fillRef idx="0">
              <a:schemeClr val="accent2"/>
            </a:fillRef>
            <a:effectRef idx="2">
              <a:schemeClr val="accent2"/>
            </a:effectRef>
            <a:fontRef idx="minor">
              <a:schemeClr val="tx1"/>
            </a:fontRef>
          </p:style>
        </p:cxnSp>
        <p:cxnSp>
          <p:nvCxnSpPr>
            <p:cNvPr id="64" name="直接连接符 63"/>
            <p:cNvCxnSpPr>
              <a:stCxn id="43" idx="2"/>
              <a:endCxn id="46" idx="1"/>
            </p:cNvCxnSpPr>
            <p:nvPr/>
          </p:nvCxnSpPr>
          <p:spPr>
            <a:xfrm flipV="1">
              <a:off x="7361261" y="5057362"/>
              <a:ext cx="292400" cy="162722"/>
            </a:xfrm>
            <a:prstGeom prst="line">
              <a:avLst/>
            </a:prstGeom>
          </p:spPr>
          <p:style>
            <a:lnRef idx="3">
              <a:schemeClr val="accent2"/>
            </a:lnRef>
            <a:fillRef idx="0">
              <a:schemeClr val="accent2"/>
            </a:fillRef>
            <a:effectRef idx="2">
              <a:schemeClr val="accent2"/>
            </a:effectRef>
            <a:fontRef idx="minor">
              <a:schemeClr val="tx1"/>
            </a:fontRef>
          </p:style>
        </p:cxnSp>
      </p:grpSp>
    </p:spTree>
    <p:extLst>
      <p:ext uri="{BB962C8B-B14F-4D97-AF65-F5344CB8AC3E}">
        <p14:creationId xmlns:p14="http://schemas.microsoft.com/office/powerpoint/2010/main" val="122394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4"/>
                                        </p:tgtEl>
                                        <p:attrNameLst>
                                          <p:attrName>style.visibility</p:attrName>
                                        </p:attrNameLst>
                                      </p:cBhvr>
                                      <p:to>
                                        <p:strVal val="visible"/>
                                      </p:to>
                                    </p:set>
                                    <p:animEffect transition="in" filter="fade">
                                      <p:cBhvr>
                                        <p:cTn id="15" dur="500"/>
                                        <p:tgtEl>
                                          <p:spTgt spid="3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838200" y="365126"/>
            <a:ext cx="10515600" cy="71119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4000" dirty="0" smtClean="0">
                <a:latin typeface="Adobe 楷体 Std R" panose="02020400000000000000" pitchFamily="18" charset="-122"/>
                <a:ea typeface="Adobe 楷体 Std R" panose="02020400000000000000" pitchFamily="18" charset="-122"/>
              </a:rPr>
              <a:t>基于蓝</a:t>
            </a:r>
            <a:r>
              <a:rPr lang="zh-CN" altLang="en-US" sz="4000" dirty="0" smtClean="0">
                <a:latin typeface="Adobe 楷体 Std R" panose="02020400000000000000" pitchFamily="18" charset="-122"/>
                <a:ea typeface="Adobe 楷体 Std R" panose="02020400000000000000" pitchFamily="18" charset="-122"/>
              </a:rPr>
              <a:t>牙感知数据的</a:t>
            </a:r>
            <a:r>
              <a:rPr lang="zh-CN" altLang="en-US" sz="4000" dirty="0" smtClean="0">
                <a:latin typeface="Adobe 楷体 Std R" panose="02020400000000000000" pitchFamily="18" charset="-122"/>
                <a:ea typeface="Adobe 楷体 Std R" panose="02020400000000000000" pitchFamily="18" charset="-122"/>
              </a:rPr>
              <a:t>度量用户关系强度</a:t>
            </a:r>
            <a:endParaRPr lang="zh-CN" altLang="en-US" sz="4000" dirty="0">
              <a:latin typeface="Adobe 楷体 Std R" panose="02020400000000000000" pitchFamily="18" charset="-122"/>
              <a:ea typeface="Adobe 楷体 Std R" panose="02020400000000000000" pitchFamily="18" charset="-122"/>
            </a:endParaRPr>
          </a:p>
        </p:txBody>
      </p:sp>
      <p:sp>
        <p:nvSpPr>
          <p:cNvPr id="7" name="内容占位符 2"/>
          <p:cNvSpPr txBox="1">
            <a:spLocks/>
          </p:cNvSpPr>
          <p:nvPr/>
        </p:nvSpPr>
        <p:spPr>
          <a:xfrm>
            <a:off x="838200" y="1354016"/>
            <a:ext cx="10515600" cy="482294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zh-CN" altLang="en-US" sz="2000" dirty="0" smtClean="0">
                <a:latin typeface="Adobe 楷体 Std R" panose="02020400000000000000" pitchFamily="18" charset="-122"/>
                <a:ea typeface="Adobe 楷体 Std R" panose="02020400000000000000" pitchFamily="18" charset="-122"/>
              </a:rPr>
              <a:t>根据</a:t>
            </a:r>
            <a:r>
              <a:rPr lang="en-US" altLang="zh-CN" sz="2000" dirty="0" smtClean="0">
                <a:latin typeface="Adobe 楷体 Std R" panose="02020400000000000000" pitchFamily="18" charset="-122"/>
                <a:ea typeface="Adobe 楷体 Std R" panose="02020400000000000000" pitchFamily="18" charset="-122"/>
              </a:rPr>
              <a:t>WiFi</a:t>
            </a:r>
            <a:r>
              <a:rPr lang="zh-CN" altLang="en-US" sz="2000" dirty="0" smtClean="0">
                <a:latin typeface="Adobe 楷体 Std R" panose="02020400000000000000" pitchFamily="18" charset="-122"/>
                <a:ea typeface="Adobe 楷体 Std R" panose="02020400000000000000" pitchFamily="18" charset="-122"/>
              </a:rPr>
              <a:t>和蓝牙感知数据，还原当时上下文感知环境信息，构建基于拓扑图的表现和计算形式。</a:t>
            </a:r>
            <a:endParaRPr lang="en-US" altLang="zh-CN" sz="2000" dirty="0" smtClean="0">
              <a:latin typeface="Adobe 楷体 Std R" panose="02020400000000000000" pitchFamily="18" charset="-122"/>
              <a:ea typeface="Adobe 楷体 Std R" panose="02020400000000000000" pitchFamily="18" charset="-122"/>
            </a:endParaRPr>
          </a:p>
        </p:txBody>
      </p:sp>
      <p:sp>
        <p:nvSpPr>
          <p:cNvPr id="11" name="右箭头 10"/>
          <p:cNvSpPr/>
          <p:nvPr/>
        </p:nvSpPr>
        <p:spPr>
          <a:xfrm>
            <a:off x="5925938" y="3036333"/>
            <a:ext cx="604906" cy="442590"/>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pic>
        <p:nvPicPr>
          <p:cNvPr id="12" name="图片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47098" y="6251329"/>
            <a:ext cx="2251522" cy="420060"/>
          </a:xfrm>
          <a:prstGeom prst="rect">
            <a:avLst/>
          </a:prstGeom>
        </p:spPr>
      </p:pic>
      <p:pic>
        <p:nvPicPr>
          <p:cNvPr id="4" name="图片 3"/>
          <p:cNvPicPr>
            <a:picLocks noChangeAspect="1"/>
          </p:cNvPicPr>
          <p:nvPr/>
        </p:nvPicPr>
        <p:blipFill>
          <a:blip r:embed="rId4"/>
          <a:stretch>
            <a:fillRect/>
          </a:stretch>
        </p:blipFill>
        <p:spPr>
          <a:xfrm>
            <a:off x="2700641" y="4382402"/>
            <a:ext cx="6790718" cy="2253816"/>
          </a:xfrm>
          <a:prstGeom prst="rect">
            <a:avLst/>
          </a:prstGeom>
        </p:spPr>
      </p:pic>
      <p:grpSp>
        <p:nvGrpSpPr>
          <p:cNvPr id="13" name="组合 12"/>
          <p:cNvGrpSpPr/>
          <p:nvPr/>
        </p:nvGrpSpPr>
        <p:grpSpPr>
          <a:xfrm>
            <a:off x="107786" y="1999682"/>
            <a:ext cx="5696667" cy="2485138"/>
            <a:chOff x="2349500" y="392404"/>
            <a:chExt cx="6553200" cy="2858796"/>
          </a:xfrm>
        </p:grpSpPr>
        <p:sp>
          <p:nvSpPr>
            <p:cNvPr id="14" name="椭圆 13"/>
            <p:cNvSpPr/>
            <p:nvPr/>
          </p:nvSpPr>
          <p:spPr>
            <a:xfrm>
              <a:off x="2349500" y="392404"/>
              <a:ext cx="2858796" cy="2858796"/>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endParaRPr>
            </a:p>
          </p:txBody>
        </p:sp>
        <p:sp>
          <p:nvSpPr>
            <p:cNvPr id="15" name="椭圆 14"/>
            <p:cNvSpPr/>
            <p:nvPr/>
          </p:nvSpPr>
          <p:spPr>
            <a:xfrm>
              <a:off x="2772027" y="787961"/>
              <a:ext cx="1995764" cy="1995763"/>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endParaRPr>
            </a:p>
          </p:txBody>
        </p:sp>
        <p:sp>
          <p:nvSpPr>
            <p:cNvPr id="16" name="椭圆 15"/>
            <p:cNvSpPr/>
            <p:nvPr/>
          </p:nvSpPr>
          <p:spPr>
            <a:xfrm>
              <a:off x="3111397" y="1129578"/>
              <a:ext cx="1305786" cy="1305786"/>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endParaRPr>
            </a:p>
          </p:txBody>
        </p:sp>
        <p:pic>
          <p:nvPicPr>
            <p:cNvPr id="17" name="图片 1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99983" y="1422646"/>
              <a:ext cx="557831" cy="557830"/>
            </a:xfrm>
            <a:prstGeom prst="rect">
              <a:avLst/>
            </a:prstGeom>
          </p:spPr>
        </p:pic>
        <p:sp>
          <p:nvSpPr>
            <p:cNvPr id="18" name="文本框 17"/>
            <p:cNvSpPr txBox="1"/>
            <p:nvPr/>
          </p:nvSpPr>
          <p:spPr>
            <a:xfrm>
              <a:off x="3482231" y="2073520"/>
              <a:ext cx="611315" cy="29209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050" b="0" i="0" u="none" strike="noStrike" kern="1200" cap="none" spc="0" normalizeH="0" baseline="0" noProof="0" dirty="0" smtClean="0">
                  <a:ln>
                    <a:noFill/>
                  </a:ln>
                  <a:solidFill>
                    <a:prstClr val="black"/>
                  </a:solidFill>
                  <a:effectLst/>
                  <a:uLnTx/>
                  <a:uFillTx/>
                  <a:latin typeface="等线" panose="020F0502020204030204"/>
                  <a:ea typeface="等线" panose="02010600030101010101" pitchFamily="2" charset="-122"/>
                  <a:cs typeface="+mn-cs"/>
                </a:rPr>
                <a:t>用户</a:t>
              </a:r>
              <a:r>
                <a:rPr kumimoji="0" lang="en-US" altLang="zh-CN" sz="1050" b="0" i="0" u="none" strike="noStrike" kern="1200" cap="none" spc="0" normalizeH="0" baseline="0" noProof="0" dirty="0" smtClean="0">
                  <a:ln>
                    <a:noFill/>
                  </a:ln>
                  <a:solidFill>
                    <a:prstClr val="black"/>
                  </a:solidFill>
                  <a:effectLst/>
                  <a:uLnTx/>
                  <a:uFillTx/>
                  <a:latin typeface="等线" panose="020F0502020204030204"/>
                  <a:ea typeface="等线" panose="02010600030101010101" pitchFamily="2" charset="-122"/>
                  <a:cs typeface="+mn-cs"/>
                </a:rPr>
                <a:t>1</a:t>
              </a:r>
              <a:endParaRPr kumimoji="0" lang="zh-CN" altLang="en-US" sz="1050" b="0" i="0" u="none" strike="noStrike" kern="1200" cap="none" spc="0" normalizeH="0" baseline="0" noProof="0" dirty="0" smtClean="0">
                <a:ln>
                  <a:noFill/>
                </a:ln>
                <a:solidFill>
                  <a:prstClr val="black"/>
                </a:solidFill>
                <a:effectLst/>
                <a:uLnTx/>
                <a:uFillTx/>
                <a:latin typeface="等线" panose="020F0502020204030204"/>
                <a:ea typeface="等线" panose="02010600030101010101" pitchFamily="2" charset="-122"/>
                <a:cs typeface="+mn-cs"/>
              </a:endParaRPr>
            </a:p>
          </p:txBody>
        </p:sp>
        <p:sp>
          <p:nvSpPr>
            <p:cNvPr id="19" name="椭圆 18"/>
            <p:cNvSpPr/>
            <p:nvPr/>
          </p:nvSpPr>
          <p:spPr>
            <a:xfrm>
              <a:off x="6043904" y="392404"/>
              <a:ext cx="2858796" cy="2858796"/>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endParaRPr>
            </a:p>
          </p:txBody>
        </p:sp>
        <p:sp>
          <p:nvSpPr>
            <p:cNvPr id="20" name="椭圆 19"/>
            <p:cNvSpPr/>
            <p:nvPr/>
          </p:nvSpPr>
          <p:spPr>
            <a:xfrm>
              <a:off x="6466430" y="787961"/>
              <a:ext cx="1995764" cy="1995763"/>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endParaRPr>
            </a:p>
          </p:txBody>
        </p:sp>
        <p:sp>
          <p:nvSpPr>
            <p:cNvPr id="21" name="椭圆 20"/>
            <p:cNvSpPr/>
            <p:nvPr/>
          </p:nvSpPr>
          <p:spPr>
            <a:xfrm>
              <a:off x="6805801" y="1129578"/>
              <a:ext cx="1305786" cy="1305786"/>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endParaRPr>
            </a:p>
          </p:txBody>
        </p:sp>
        <p:pic>
          <p:nvPicPr>
            <p:cNvPr id="22" name="图片 2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94386" y="1422646"/>
              <a:ext cx="557831" cy="557830"/>
            </a:xfrm>
            <a:prstGeom prst="rect">
              <a:avLst/>
            </a:prstGeom>
          </p:spPr>
        </p:pic>
        <p:sp>
          <p:nvSpPr>
            <p:cNvPr id="23" name="文本框 22"/>
            <p:cNvSpPr txBox="1"/>
            <p:nvPr/>
          </p:nvSpPr>
          <p:spPr>
            <a:xfrm>
              <a:off x="7176634" y="2073520"/>
              <a:ext cx="611315" cy="29209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050" b="0" i="0" u="none" strike="noStrike" kern="1200" cap="none" spc="0" normalizeH="0" baseline="0" noProof="0" dirty="0" smtClean="0">
                  <a:ln>
                    <a:noFill/>
                  </a:ln>
                  <a:solidFill>
                    <a:prstClr val="black"/>
                  </a:solidFill>
                  <a:effectLst/>
                  <a:uLnTx/>
                  <a:uFillTx/>
                  <a:latin typeface="等线" panose="020F0502020204030204"/>
                  <a:ea typeface="等线" panose="02010600030101010101" pitchFamily="2" charset="-122"/>
                  <a:cs typeface="+mn-cs"/>
                </a:rPr>
                <a:t>用户</a:t>
              </a:r>
              <a:r>
                <a:rPr kumimoji="0" lang="en-US" altLang="zh-CN" sz="1050" b="0" i="0" u="none" strike="noStrike" kern="1200" cap="none" spc="0" normalizeH="0" baseline="0" noProof="0" dirty="0" smtClean="0">
                  <a:ln>
                    <a:noFill/>
                  </a:ln>
                  <a:solidFill>
                    <a:prstClr val="black"/>
                  </a:solidFill>
                  <a:effectLst/>
                  <a:uLnTx/>
                  <a:uFillTx/>
                  <a:latin typeface="等线" panose="020F0502020204030204"/>
                  <a:ea typeface="等线" panose="02010600030101010101" pitchFamily="2" charset="-122"/>
                  <a:cs typeface="+mn-cs"/>
                </a:rPr>
                <a:t>2</a:t>
              </a:r>
              <a:endParaRPr kumimoji="0" lang="zh-CN" altLang="en-US" sz="1050" b="0" i="0" u="none" strike="noStrike" kern="1200" cap="none" spc="0" normalizeH="0" baseline="0" noProof="0" dirty="0" smtClean="0">
                <a:ln>
                  <a:noFill/>
                </a:ln>
                <a:solidFill>
                  <a:prstClr val="black"/>
                </a:solidFill>
                <a:effectLst/>
                <a:uLnTx/>
                <a:uFillTx/>
                <a:latin typeface="等线" panose="020F0502020204030204"/>
                <a:ea typeface="等线" panose="02010600030101010101" pitchFamily="2" charset="-122"/>
                <a:cs typeface="+mn-cs"/>
              </a:endParaRPr>
            </a:p>
          </p:txBody>
        </p:sp>
        <p:pic>
          <p:nvPicPr>
            <p:cNvPr id="24" name="图片 2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43082" y="914421"/>
              <a:ext cx="394353" cy="394353"/>
            </a:xfrm>
            <a:prstGeom prst="rect">
              <a:avLst/>
            </a:prstGeom>
          </p:spPr>
        </p:pic>
        <p:pic>
          <p:nvPicPr>
            <p:cNvPr id="25" name="图片 2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69783" y="1940605"/>
              <a:ext cx="394353" cy="394353"/>
            </a:xfrm>
            <a:prstGeom prst="rect">
              <a:avLst/>
            </a:prstGeom>
          </p:spPr>
        </p:pic>
        <p:pic>
          <p:nvPicPr>
            <p:cNvPr id="26" name="图片 2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960334" y="761593"/>
              <a:ext cx="394353" cy="394353"/>
            </a:xfrm>
            <a:prstGeom prst="rect">
              <a:avLst/>
            </a:prstGeom>
          </p:spPr>
        </p:pic>
        <p:pic>
          <p:nvPicPr>
            <p:cNvPr id="27" name="图片 2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67199" y="1336346"/>
              <a:ext cx="394353" cy="394353"/>
            </a:xfrm>
            <a:prstGeom prst="rect">
              <a:avLst/>
            </a:prstGeom>
          </p:spPr>
        </p:pic>
        <p:pic>
          <p:nvPicPr>
            <p:cNvPr id="28" name="图片 2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911807" y="2521364"/>
              <a:ext cx="394353" cy="394353"/>
            </a:xfrm>
            <a:prstGeom prst="rect">
              <a:avLst/>
            </a:prstGeom>
          </p:spPr>
        </p:pic>
        <p:pic>
          <p:nvPicPr>
            <p:cNvPr id="29" name="图片 2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71611" y="504784"/>
              <a:ext cx="394353" cy="394353"/>
            </a:xfrm>
            <a:prstGeom prst="rect">
              <a:avLst/>
            </a:prstGeom>
          </p:spPr>
        </p:pic>
        <p:pic>
          <p:nvPicPr>
            <p:cNvPr id="30" name="图片 2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05801" y="716042"/>
              <a:ext cx="394353" cy="394353"/>
            </a:xfrm>
            <a:prstGeom prst="rect">
              <a:avLst/>
            </a:prstGeom>
          </p:spPr>
        </p:pic>
        <p:pic>
          <p:nvPicPr>
            <p:cNvPr id="31" name="图片 3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05193" y="400379"/>
              <a:ext cx="394353" cy="394353"/>
            </a:xfrm>
            <a:prstGeom prst="rect">
              <a:avLst/>
            </a:prstGeom>
          </p:spPr>
        </p:pic>
        <p:pic>
          <p:nvPicPr>
            <p:cNvPr id="32" name="图片 3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02995" y="1301292"/>
              <a:ext cx="394353" cy="394353"/>
            </a:xfrm>
            <a:prstGeom prst="rect">
              <a:avLst/>
            </a:prstGeom>
          </p:spPr>
        </p:pic>
        <p:pic>
          <p:nvPicPr>
            <p:cNvPr id="33" name="图片 3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58017" y="1876343"/>
              <a:ext cx="394353" cy="394353"/>
            </a:xfrm>
            <a:prstGeom prst="rect">
              <a:avLst/>
            </a:prstGeom>
          </p:spPr>
        </p:pic>
        <p:pic>
          <p:nvPicPr>
            <p:cNvPr id="34" name="图片 3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69945" y="2615764"/>
              <a:ext cx="394353" cy="394353"/>
            </a:xfrm>
            <a:prstGeom prst="rect">
              <a:avLst/>
            </a:prstGeom>
          </p:spPr>
        </p:pic>
        <p:pic>
          <p:nvPicPr>
            <p:cNvPr id="35" name="图片 3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185418" y="2153342"/>
              <a:ext cx="394353" cy="394353"/>
            </a:xfrm>
            <a:prstGeom prst="rect">
              <a:avLst/>
            </a:prstGeom>
          </p:spPr>
        </p:pic>
        <p:pic>
          <p:nvPicPr>
            <p:cNvPr id="36" name="图片 3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85645" y="992333"/>
              <a:ext cx="394353" cy="394353"/>
            </a:xfrm>
            <a:prstGeom prst="rect">
              <a:avLst/>
            </a:prstGeom>
          </p:spPr>
        </p:pic>
      </p:grpSp>
      <p:grpSp>
        <p:nvGrpSpPr>
          <p:cNvPr id="37" name="组合 36"/>
          <p:cNvGrpSpPr/>
          <p:nvPr/>
        </p:nvGrpSpPr>
        <p:grpSpPr>
          <a:xfrm>
            <a:off x="6530844" y="2020403"/>
            <a:ext cx="5599934" cy="2464417"/>
            <a:chOff x="2929124" y="3657580"/>
            <a:chExt cx="5930149" cy="2609738"/>
          </a:xfrm>
        </p:grpSpPr>
        <p:pic>
          <p:nvPicPr>
            <p:cNvPr id="38" name="图片 3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61908" y="4679847"/>
              <a:ext cx="557831" cy="557830"/>
            </a:xfrm>
            <a:prstGeom prst="rect">
              <a:avLst/>
            </a:prstGeom>
          </p:spPr>
        </p:pic>
        <p:sp>
          <p:nvSpPr>
            <p:cNvPr id="39" name="文本框 38"/>
            <p:cNvSpPr txBox="1"/>
            <p:nvPr/>
          </p:nvSpPr>
          <p:spPr>
            <a:xfrm>
              <a:off x="3644156" y="5330721"/>
              <a:ext cx="611315"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smtClean="0">
                  <a:ln>
                    <a:noFill/>
                  </a:ln>
                  <a:solidFill>
                    <a:prstClr val="black"/>
                  </a:solidFill>
                  <a:effectLst/>
                  <a:uLnTx/>
                  <a:uFillTx/>
                  <a:latin typeface="等线" panose="020F0502020204030204"/>
                  <a:ea typeface="等线" panose="02010600030101010101" pitchFamily="2" charset="-122"/>
                  <a:cs typeface="+mn-cs"/>
                </a:rPr>
                <a:t>用户</a:t>
              </a:r>
              <a:r>
                <a:rPr kumimoji="0" lang="en-US" altLang="zh-CN" sz="1200" b="0" i="0" u="none" strike="noStrike" kern="1200" cap="none" spc="0" normalizeH="0" baseline="0" noProof="0" dirty="0" smtClean="0">
                  <a:ln>
                    <a:noFill/>
                  </a:ln>
                  <a:solidFill>
                    <a:prstClr val="black"/>
                  </a:solidFill>
                  <a:effectLst/>
                  <a:uLnTx/>
                  <a:uFillTx/>
                  <a:latin typeface="等线" panose="020F0502020204030204"/>
                  <a:ea typeface="等线" panose="02010600030101010101" pitchFamily="2" charset="-122"/>
                  <a:cs typeface="+mn-cs"/>
                </a:rPr>
                <a:t>1</a:t>
              </a:r>
              <a:endParaRPr kumimoji="0" lang="zh-CN" altLang="en-US" sz="1200" b="0" i="0" u="none" strike="noStrike" kern="1200" cap="none" spc="0" normalizeH="0" baseline="0" noProof="0" dirty="0" smtClean="0">
                <a:ln>
                  <a:noFill/>
                </a:ln>
                <a:solidFill>
                  <a:prstClr val="black"/>
                </a:solidFill>
                <a:effectLst/>
                <a:uLnTx/>
                <a:uFillTx/>
                <a:latin typeface="等线" panose="020F0502020204030204"/>
                <a:ea typeface="等线" panose="02010600030101010101" pitchFamily="2" charset="-122"/>
                <a:cs typeface="+mn-cs"/>
              </a:endParaRPr>
            </a:p>
          </p:txBody>
        </p:sp>
        <p:pic>
          <p:nvPicPr>
            <p:cNvPr id="40" name="图片 3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56311" y="4679847"/>
              <a:ext cx="557831" cy="557830"/>
            </a:xfrm>
            <a:prstGeom prst="rect">
              <a:avLst/>
            </a:prstGeom>
          </p:spPr>
        </p:pic>
        <p:sp>
          <p:nvSpPr>
            <p:cNvPr id="41" name="文本框 40"/>
            <p:cNvSpPr txBox="1"/>
            <p:nvPr/>
          </p:nvSpPr>
          <p:spPr>
            <a:xfrm>
              <a:off x="7338559" y="5330721"/>
              <a:ext cx="611315"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smtClean="0">
                  <a:ln>
                    <a:noFill/>
                  </a:ln>
                  <a:solidFill>
                    <a:prstClr val="black"/>
                  </a:solidFill>
                  <a:effectLst/>
                  <a:uLnTx/>
                  <a:uFillTx/>
                  <a:latin typeface="等线" panose="020F0502020204030204"/>
                  <a:ea typeface="等线" panose="02010600030101010101" pitchFamily="2" charset="-122"/>
                  <a:cs typeface="+mn-cs"/>
                </a:rPr>
                <a:t>用户</a:t>
              </a:r>
              <a:r>
                <a:rPr kumimoji="0" lang="en-US" altLang="zh-CN" sz="1200" b="0" i="0" u="none" strike="noStrike" kern="1200" cap="none" spc="0" normalizeH="0" baseline="0" noProof="0" dirty="0" smtClean="0">
                  <a:ln>
                    <a:noFill/>
                  </a:ln>
                  <a:solidFill>
                    <a:prstClr val="black"/>
                  </a:solidFill>
                  <a:effectLst/>
                  <a:uLnTx/>
                  <a:uFillTx/>
                  <a:latin typeface="等线" panose="020F0502020204030204"/>
                  <a:ea typeface="等线" panose="02010600030101010101" pitchFamily="2" charset="-122"/>
                  <a:cs typeface="+mn-cs"/>
                </a:rPr>
                <a:t>2</a:t>
              </a:r>
              <a:endParaRPr kumimoji="0" lang="zh-CN" altLang="en-US" sz="1200" b="0" i="0" u="none" strike="noStrike" kern="1200" cap="none" spc="0" normalizeH="0" baseline="0" noProof="0" dirty="0" smtClean="0">
                <a:ln>
                  <a:noFill/>
                </a:ln>
                <a:solidFill>
                  <a:prstClr val="black"/>
                </a:solidFill>
                <a:effectLst/>
                <a:uLnTx/>
                <a:uFillTx/>
                <a:latin typeface="等线" panose="020F0502020204030204"/>
                <a:ea typeface="等线" panose="02010600030101010101" pitchFamily="2" charset="-122"/>
                <a:cs typeface="+mn-cs"/>
              </a:endParaRPr>
            </a:p>
          </p:txBody>
        </p:sp>
        <p:pic>
          <p:nvPicPr>
            <p:cNvPr id="42" name="图片 4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05007" y="4171622"/>
              <a:ext cx="394353" cy="394353"/>
            </a:xfrm>
            <a:prstGeom prst="rect">
              <a:avLst/>
            </a:prstGeom>
          </p:spPr>
        </p:pic>
        <p:pic>
          <p:nvPicPr>
            <p:cNvPr id="43" name="图片 4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31708" y="5197806"/>
              <a:ext cx="394353" cy="394353"/>
            </a:xfrm>
            <a:prstGeom prst="rect">
              <a:avLst/>
            </a:prstGeom>
          </p:spPr>
        </p:pic>
        <p:pic>
          <p:nvPicPr>
            <p:cNvPr id="44" name="图片 4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22259" y="4018794"/>
              <a:ext cx="394353" cy="394353"/>
            </a:xfrm>
            <a:prstGeom prst="rect">
              <a:avLst/>
            </a:prstGeom>
          </p:spPr>
        </p:pic>
        <p:pic>
          <p:nvPicPr>
            <p:cNvPr id="45" name="图片 4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929124" y="4593547"/>
              <a:ext cx="394353" cy="394353"/>
            </a:xfrm>
            <a:prstGeom prst="rect">
              <a:avLst/>
            </a:prstGeom>
          </p:spPr>
        </p:pic>
        <p:pic>
          <p:nvPicPr>
            <p:cNvPr id="46" name="图片 4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73732" y="5778565"/>
              <a:ext cx="394353" cy="394353"/>
            </a:xfrm>
            <a:prstGeom prst="rect">
              <a:avLst/>
            </a:prstGeom>
          </p:spPr>
        </p:pic>
        <p:pic>
          <p:nvPicPr>
            <p:cNvPr id="47" name="图片 4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33536" y="3761985"/>
              <a:ext cx="394353" cy="394353"/>
            </a:xfrm>
            <a:prstGeom prst="rect">
              <a:avLst/>
            </a:prstGeom>
          </p:spPr>
        </p:pic>
        <p:pic>
          <p:nvPicPr>
            <p:cNvPr id="48" name="图片 4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67726" y="3973243"/>
              <a:ext cx="394353" cy="394353"/>
            </a:xfrm>
            <a:prstGeom prst="rect">
              <a:avLst/>
            </a:prstGeom>
          </p:spPr>
        </p:pic>
        <p:pic>
          <p:nvPicPr>
            <p:cNvPr id="49" name="图片 4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767118" y="3657580"/>
              <a:ext cx="394353" cy="394353"/>
            </a:xfrm>
            <a:prstGeom prst="rect">
              <a:avLst/>
            </a:prstGeom>
          </p:spPr>
        </p:pic>
        <p:pic>
          <p:nvPicPr>
            <p:cNvPr id="50" name="图片 4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64920" y="4558493"/>
              <a:ext cx="394353" cy="394353"/>
            </a:xfrm>
            <a:prstGeom prst="rect">
              <a:avLst/>
            </a:prstGeom>
          </p:spPr>
        </p:pic>
        <p:pic>
          <p:nvPicPr>
            <p:cNvPr id="51" name="图片 5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19942" y="5133544"/>
              <a:ext cx="394353" cy="394353"/>
            </a:xfrm>
            <a:prstGeom prst="rect">
              <a:avLst/>
            </a:prstGeom>
          </p:spPr>
        </p:pic>
        <p:pic>
          <p:nvPicPr>
            <p:cNvPr id="52" name="图片 5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31870" y="5872965"/>
              <a:ext cx="394353" cy="394353"/>
            </a:xfrm>
            <a:prstGeom prst="rect">
              <a:avLst/>
            </a:prstGeom>
          </p:spPr>
        </p:pic>
        <p:pic>
          <p:nvPicPr>
            <p:cNvPr id="53" name="图片 5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47343" y="5410543"/>
              <a:ext cx="394353" cy="394353"/>
            </a:xfrm>
            <a:prstGeom prst="rect">
              <a:avLst/>
            </a:prstGeom>
          </p:spPr>
        </p:pic>
        <p:pic>
          <p:nvPicPr>
            <p:cNvPr id="54" name="图片 5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847570" y="4249534"/>
              <a:ext cx="394353" cy="394353"/>
            </a:xfrm>
            <a:prstGeom prst="rect">
              <a:avLst/>
            </a:prstGeom>
          </p:spPr>
        </p:pic>
        <p:cxnSp>
          <p:nvCxnSpPr>
            <p:cNvPr id="55" name="直接连接符 54"/>
            <p:cNvCxnSpPr>
              <a:stCxn id="47" idx="2"/>
              <a:endCxn id="38" idx="0"/>
            </p:cNvCxnSpPr>
            <p:nvPr/>
          </p:nvCxnSpPr>
          <p:spPr>
            <a:xfrm flipH="1">
              <a:off x="3940824" y="4156338"/>
              <a:ext cx="89889" cy="523509"/>
            </a:xfrm>
            <a:prstGeom prst="line">
              <a:avLst/>
            </a:prstGeom>
          </p:spPr>
          <p:style>
            <a:lnRef idx="3">
              <a:schemeClr val="accent2"/>
            </a:lnRef>
            <a:fillRef idx="0">
              <a:schemeClr val="accent2"/>
            </a:fillRef>
            <a:effectRef idx="2">
              <a:schemeClr val="accent2"/>
            </a:effectRef>
            <a:fontRef idx="minor">
              <a:schemeClr val="tx1"/>
            </a:fontRef>
          </p:style>
        </p:cxnSp>
        <p:cxnSp>
          <p:nvCxnSpPr>
            <p:cNvPr id="56" name="直接连接符 55"/>
            <p:cNvCxnSpPr>
              <a:stCxn id="44" idx="3"/>
              <a:endCxn id="38" idx="0"/>
            </p:cNvCxnSpPr>
            <p:nvPr/>
          </p:nvCxnSpPr>
          <p:spPr>
            <a:xfrm>
              <a:off x="3516612" y="4215971"/>
              <a:ext cx="424212" cy="463876"/>
            </a:xfrm>
            <a:prstGeom prst="line">
              <a:avLst/>
            </a:prstGeom>
          </p:spPr>
          <p:style>
            <a:lnRef idx="3">
              <a:schemeClr val="accent2"/>
            </a:lnRef>
            <a:fillRef idx="0">
              <a:schemeClr val="accent2"/>
            </a:fillRef>
            <a:effectRef idx="2">
              <a:schemeClr val="accent2"/>
            </a:effectRef>
            <a:fontRef idx="minor">
              <a:schemeClr val="tx1"/>
            </a:fontRef>
          </p:style>
        </p:cxnSp>
        <p:cxnSp>
          <p:nvCxnSpPr>
            <p:cNvPr id="57" name="直接连接符 56"/>
            <p:cNvCxnSpPr>
              <a:stCxn id="42" idx="1"/>
              <a:endCxn id="38" idx="0"/>
            </p:cNvCxnSpPr>
            <p:nvPr/>
          </p:nvCxnSpPr>
          <p:spPr>
            <a:xfrm flipH="1">
              <a:off x="3940824" y="4368799"/>
              <a:ext cx="464183" cy="311048"/>
            </a:xfrm>
            <a:prstGeom prst="line">
              <a:avLst/>
            </a:prstGeom>
          </p:spPr>
          <p:style>
            <a:lnRef idx="3">
              <a:schemeClr val="accent2"/>
            </a:lnRef>
            <a:fillRef idx="0">
              <a:schemeClr val="accent2"/>
            </a:fillRef>
            <a:effectRef idx="2">
              <a:schemeClr val="accent2"/>
            </a:effectRef>
            <a:fontRef idx="minor">
              <a:schemeClr val="tx1"/>
            </a:fontRef>
          </p:style>
        </p:cxnSp>
        <p:cxnSp>
          <p:nvCxnSpPr>
            <p:cNvPr id="58" name="直接连接符 57"/>
            <p:cNvCxnSpPr>
              <a:stCxn id="45" idx="3"/>
              <a:endCxn id="38" idx="0"/>
            </p:cNvCxnSpPr>
            <p:nvPr/>
          </p:nvCxnSpPr>
          <p:spPr>
            <a:xfrm flipV="1">
              <a:off x="3323477" y="4679847"/>
              <a:ext cx="617347" cy="110877"/>
            </a:xfrm>
            <a:prstGeom prst="line">
              <a:avLst/>
            </a:prstGeom>
          </p:spPr>
          <p:style>
            <a:lnRef idx="3">
              <a:schemeClr val="accent2"/>
            </a:lnRef>
            <a:fillRef idx="0">
              <a:schemeClr val="accent2"/>
            </a:fillRef>
            <a:effectRef idx="2">
              <a:schemeClr val="accent2"/>
            </a:effectRef>
            <a:fontRef idx="minor">
              <a:schemeClr val="tx1"/>
            </a:fontRef>
          </p:style>
        </p:cxnSp>
        <p:cxnSp>
          <p:nvCxnSpPr>
            <p:cNvPr id="59" name="直接连接符 58"/>
            <p:cNvCxnSpPr>
              <a:stCxn id="46" idx="3"/>
              <a:endCxn id="38" idx="2"/>
            </p:cNvCxnSpPr>
            <p:nvPr/>
          </p:nvCxnSpPr>
          <p:spPr>
            <a:xfrm flipV="1">
              <a:off x="3468085" y="5237677"/>
              <a:ext cx="472739" cy="738065"/>
            </a:xfrm>
            <a:prstGeom prst="line">
              <a:avLst/>
            </a:prstGeom>
          </p:spPr>
          <p:style>
            <a:lnRef idx="3">
              <a:schemeClr val="accent2"/>
            </a:lnRef>
            <a:fillRef idx="0">
              <a:schemeClr val="accent2"/>
            </a:fillRef>
            <a:effectRef idx="2">
              <a:schemeClr val="accent2"/>
            </a:effectRef>
            <a:fontRef idx="minor">
              <a:schemeClr val="tx1"/>
            </a:fontRef>
          </p:style>
        </p:cxnSp>
        <p:cxnSp>
          <p:nvCxnSpPr>
            <p:cNvPr id="60" name="直接连接符 59"/>
            <p:cNvCxnSpPr>
              <a:stCxn id="43" idx="1"/>
              <a:endCxn id="38" idx="2"/>
            </p:cNvCxnSpPr>
            <p:nvPr/>
          </p:nvCxnSpPr>
          <p:spPr>
            <a:xfrm flipH="1" flipV="1">
              <a:off x="3940824" y="5237677"/>
              <a:ext cx="790884" cy="157306"/>
            </a:xfrm>
            <a:prstGeom prst="line">
              <a:avLst/>
            </a:prstGeom>
          </p:spPr>
          <p:style>
            <a:lnRef idx="3">
              <a:schemeClr val="accent2"/>
            </a:lnRef>
            <a:fillRef idx="0">
              <a:schemeClr val="accent2"/>
            </a:fillRef>
            <a:effectRef idx="2">
              <a:schemeClr val="accent2"/>
            </a:effectRef>
            <a:fontRef idx="minor">
              <a:schemeClr val="tx1"/>
            </a:fontRef>
          </p:style>
        </p:cxnSp>
        <p:cxnSp>
          <p:nvCxnSpPr>
            <p:cNvPr id="61" name="直接连接符 60"/>
            <p:cNvCxnSpPr>
              <a:stCxn id="40" idx="0"/>
              <a:endCxn id="48" idx="3"/>
            </p:cNvCxnSpPr>
            <p:nvPr/>
          </p:nvCxnSpPr>
          <p:spPr>
            <a:xfrm flipH="1" flipV="1">
              <a:off x="7362079" y="4170420"/>
              <a:ext cx="273148" cy="509427"/>
            </a:xfrm>
            <a:prstGeom prst="line">
              <a:avLst/>
            </a:prstGeom>
          </p:spPr>
          <p:style>
            <a:lnRef idx="3">
              <a:schemeClr val="accent2"/>
            </a:lnRef>
            <a:fillRef idx="0">
              <a:schemeClr val="accent2"/>
            </a:fillRef>
            <a:effectRef idx="2">
              <a:schemeClr val="accent2"/>
            </a:effectRef>
            <a:fontRef idx="minor">
              <a:schemeClr val="tx1"/>
            </a:fontRef>
          </p:style>
        </p:cxnSp>
        <p:cxnSp>
          <p:nvCxnSpPr>
            <p:cNvPr id="62" name="直接连接符 61"/>
            <p:cNvCxnSpPr>
              <a:stCxn id="40" idx="0"/>
              <a:endCxn id="49" idx="2"/>
            </p:cNvCxnSpPr>
            <p:nvPr/>
          </p:nvCxnSpPr>
          <p:spPr>
            <a:xfrm flipV="1">
              <a:off x="7635227" y="4051933"/>
              <a:ext cx="329068" cy="627914"/>
            </a:xfrm>
            <a:prstGeom prst="line">
              <a:avLst/>
            </a:prstGeom>
          </p:spPr>
          <p:style>
            <a:lnRef idx="3">
              <a:schemeClr val="accent2"/>
            </a:lnRef>
            <a:fillRef idx="0">
              <a:schemeClr val="accent2"/>
            </a:fillRef>
            <a:effectRef idx="2">
              <a:schemeClr val="accent2"/>
            </a:effectRef>
            <a:fontRef idx="minor">
              <a:schemeClr val="tx1"/>
            </a:fontRef>
          </p:style>
        </p:cxnSp>
        <p:cxnSp>
          <p:nvCxnSpPr>
            <p:cNvPr id="63" name="直接连接符 62"/>
            <p:cNvCxnSpPr>
              <a:stCxn id="40" idx="0"/>
              <a:endCxn id="54" idx="1"/>
            </p:cNvCxnSpPr>
            <p:nvPr/>
          </p:nvCxnSpPr>
          <p:spPr>
            <a:xfrm flipV="1">
              <a:off x="7635227" y="4446711"/>
              <a:ext cx="212343" cy="233136"/>
            </a:xfrm>
            <a:prstGeom prst="line">
              <a:avLst/>
            </a:prstGeom>
          </p:spPr>
          <p:style>
            <a:lnRef idx="3">
              <a:schemeClr val="accent2"/>
            </a:lnRef>
            <a:fillRef idx="0">
              <a:schemeClr val="accent2"/>
            </a:fillRef>
            <a:effectRef idx="2">
              <a:schemeClr val="accent2"/>
            </a:effectRef>
            <a:fontRef idx="minor">
              <a:schemeClr val="tx1"/>
            </a:fontRef>
          </p:style>
        </p:cxnSp>
        <p:cxnSp>
          <p:nvCxnSpPr>
            <p:cNvPr id="64" name="直接连接符 63"/>
            <p:cNvCxnSpPr>
              <a:stCxn id="40" idx="0"/>
              <a:endCxn id="50" idx="1"/>
            </p:cNvCxnSpPr>
            <p:nvPr/>
          </p:nvCxnSpPr>
          <p:spPr>
            <a:xfrm>
              <a:off x="7635227" y="4679847"/>
              <a:ext cx="829693" cy="75823"/>
            </a:xfrm>
            <a:prstGeom prst="line">
              <a:avLst/>
            </a:prstGeom>
          </p:spPr>
          <p:style>
            <a:lnRef idx="3">
              <a:schemeClr val="accent2"/>
            </a:lnRef>
            <a:fillRef idx="0">
              <a:schemeClr val="accent2"/>
            </a:fillRef>
            <a:effectRef idx="2">
              <a:schemeClr val="accent2"/>
            </a:effectRef>
            <a:fontRef idx="minor">
              <a:schemeClr val="tx1"/>
            </a:fontRef>
          </p:style>
        </p:cxnSp>
        <p:cxnSp>
          <p:nvCxnSpPr>
            <p:cNvPr id="65" name="直接连接符 64"/>
            <p:cNvCxnSpPr>
              <a:stCxn id="40" idx="2"/>
              <a:endCxn id="53" idx="1"/>
            </p:cNvCxnSpPr>
            <p:nvPr/>
          </p:nvCxnSpPr>
          <p:spPr>
            <a:xfrm>
              <a:off x="7635227" y="5237677"/>
              <a:ext cx="712116" cy="370043"/>
            </a:xfrm>
            <a:prstGeom prst="line">
              <a:avLst/>
            </a:prstGeom>
          </p:spPr>
          <p:style>
            <a:lnRef idx="3">
              <a:schemeClr val="accent2"/>
            </a:lnRef>
            <a:fillRef idx="0">
              <a:schemeClr val="accent2"/>
            </a:fillRef>
            <a:effectRef idx="2">
              <a:schemeClr val="accent2"/>
            </a:effectRef>
            <a:fontRef idx="minor">
              <a:schemeClr val="tx1"/>
            </a:fontRef>
          </p:style>
        </p:cxnSp>
        <p:cxnSp>
          <p:nvCxnSpPr>
            <p:cNvPr id="66" name="直接连接符 65"/>
            <p:cNvCxnSpPr>
              <a:stCxn id="40" idx="2"/>
              <a:endCxn id="52" idx="0"/>
            </p:cNvCxnSpPr>
            <p:nvPr/>
          </p:nvCxnSpPr>
          <p:spPr>
            <a:xfrm flipH="1">
              <a:off x="7129047" y="5237677"/>
              <a:ext cx="506180" cy="635288"/>
            </a:xfrm>
            <a:prstGeom prst="line">
              <a:avLst/>
            </a:prstGeom>
          </p:spPr>
          <p:style>
            <a:lnRef idx="3">
              <a:schemeClr val="accent2"/>
            </a:lnRef>
            <a:fillRef idx="0">
              <a:schemeClr val="accent2"/>
            </a:fillRef>
            <a:effectRef idx="2">
              <a:schemeClr val="accent2"/>
            </a:effectRef>
            <a:fontRef idx="minor">
              <a:schemeClr val="tx1"/>
            </a:fontRef>
          </p:style>
        </p:cxnSp>
        <p:cxnSp>
          <p:nvCxnSpPr>
            <p:cNvPr id="67" name="直接连接符 66"/>
            <p:cNvCxnSpPr>
              <a:stCxn id="51" idx="3"/>
              <a:endCxn id="40" idx="2"/>
            </p:cNvCxnSpPr>
            <p:nvPr/>
          </p:nvCxnSpPr>
          <p:spPr>
            <a:xfrm flipV="1">
              <a:off x="6814295" y="5237677"/>
              <a:ext cx="820932" cy="93044"/>
            </a:xfrm>
            <a:prstGeom prst="line">
              <a:avLst/>
            </a:prstGeom>
          </p:spPr>
          <p:style>
            <a:lnRef idx="3">
              <a:schemeClr val="accent2"/>
            </a:lnRef>
            <a:fillRef idx="0">
              <a:schemeClr val="accent2"/>
            </a:fillRef>
            <a:effectRef idx="2">
              <a:schemeClr val="accent2"/>
            </a:effectRef>
            <a:fontRef idx="minor">
              <a:schemeClr val="tx1"/>
            </a:fontRef>
          </p:style>
        </p:cxnSp>
      </p:grpSp>
    </p:spTree>
    <p:extLst>
      <p:ext uri="{BB962C8B-B14F-4D97-AF65-F5344CB8AC3E}">
        <p14:creationId xmlns:p14="http://schemas.microsoft.com/office/powerpoint/2010/main" val="3934663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7"/>
                                        </p:tgtEl>
                                        <p:attrNameLst>
                                          <p:attrName>style.visibility</p:attrName>
                                        </p:attrNameLst>
                                      </p:cBhvr>
                                      <p:to>
                                        <p:strVal val="visible"/>
                                      </p:to>
                                    </p:set>
                                    <p:animEffect transition="in" filter="fade">
                                      <p:cBhvr>
                                        <p:cTn id="15" dur="500"/>
                                        <p:tgtEl>
                                          <p:spTgt spid="3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838200" y="365126"/>
            <a:ext cx="10515600" cy="71119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4000" dirty="0" smtClean="0">
                <a:latin typeface="Adobe 楷体 Std R" panose="02020400000000000000" pitchFamily="18" charset="-122"/>
                <a:ea typeface="Adobe 楷体 Std R" panose="02020400000000000000" pitchFamily="18" charset="-122"/>
              </a:rPr>
              <a:t>多维关系强度计算</a:t>
            </a:r>
            <a:r>
              <a:rPr lang="zh-CN" altLang="en-US" sz="4000" dirty="0" smtClean="0">
                <a:latin typeface="Adobe 楷体 Std R" panose="02020400000000000000" pitchFamily="18" charset="-122"/>
                <a:ea typeface="Adobe 楷体 Std R" panose="02020400000000000000" pitchFamily="18" charset="-122"/>
              </a:rPr>
              <a:t>结果的融合</a:t>
            </a:r>
            <a:endParaRPr lang="zh-CN" altLang="en-US" sz="4000" dirty="0">
              <a:latin typeface="Adobe 楷体 Std R" panose="02020400000000000000" pitchFamily="18" charset="-122"/>
              <a:ea typeface="Adobe 楷体 Std R" panose="02020400000000000000" pitchFamily="18" charset="-122"/>
            </a:endParaRPr>
          </a:p>
        </p:txBody>
      </p:sp>
      <p:pic>
        <p:nvPicPr>
          <p:cNvPr id="4" name="图片 3"/>
          <p:cNvPicPr>
            <a:picLocks noChangeAspect="1"/>
          </p:cNvPicPr>
          <p:nvPr/>
        </p:nvPicPr>
        <p:blipFill>
          <a:blip r:embed="rId3"/>
          <a:stretch>
            <a:fillRect/>
          </a:stretch>
        </p:blipFill>
        <p:spPr>
          <a:xfrm>
            <a:off x="3292519" y="4391552"/>
            <a:ext cx="4811830" cy="2177616"/>
          </a:xfrm>
          <a:prstGeom prst="rect">
            <a:avLst/>
          </a:prstGeom>
        </p:spPr>
      </p:pic>
      <p:grpSp>
        <p:nvGrpSpPr>
          <p:cNvPr id="5" name="组合 4"/>
          <p:cNvGrpSpPr/>
          <p:nvPr/>
        </p:nvGrpSpPr>
        <p:grpSpPr>
          <a:xfrm>
            <a:off x="2037522" y="1076325"/>
            <a:ext cx="8532262" cy="3019186"/>
            <a:chOff x="899790" y="822780"/>
            <a:chExt cx="8984194" cy="3179105"/>
          </a:xfrm>
        </p:grpSpPr>
        <p:sp>
          <p:nvSpPr>
            <p:cNvPr id="6" name="圆柱形 5"/>
            <p:cNvSpPr/>
            <p:nvPr/>
          </p:nvSpPr>
          <p:spPr>
            <a:xfrm>
              <a:off x="933450" y="1895475"/>
              <a:ext cx="823590" cy="1095375"/>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899790" y="2190750"/>
              <a:ext cx="1038225" cy="523220"/>
            </a:xfrm>
            <a:prstGeom prst="rect">
              <a:avLst/>
            </a:prstGeom>
            <a:noFill/>
          </p:spPr>
          <p:txBody>
            <a:bodyPr wrap="square" rtlCol="0">
              <a:spAutoFit/>
            </a:bodyPr>
            <a:lstStyle/>
            <a:p>
              <a:r>
                <a:rPr lang="zh-CN" altLang="en-US" sz="1400" dirty="0" smtClean="0"/>
                <a:t>移动感知数据</a:t>
              </a:r>
              <a:endParaRPr lang="zh-CN" altLang="en-US" sz="1400" dirty="0"/>
            </a:p>
          </p:txBody>
        </p:sp>
        <p:sp>
          <p:nvSpPr>
            <p:cNvPr id="8" name="矩形 7"/>
            <p:cNvSpPr/>
            <p:nvPr/>
          </p:nvSpPr>
          <p:spPr>
            <a:xfrm>
              <a:off x="2433637" y="860881"/>
              <a:ext cx="1905000" cy="4286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2524124" y="860881"/>
              <a:ext cx="1724025" cy="430887"/>
            </a:xfrm>
            <a:prstGeom prst="rect">
              <a:avLst/>
            </a:prstGeom>
            <a:noFill/>
          </p:spPr>
          <p:txBody>
            <a:bodyPr wrap="square" rtlCol="0">
              <a:spAutoFit/>
            </a:bodyPr>
            <a:lstStyle/>
            <a:p>
              <a:r>
                <a:rPr lang="zh-CN" altLang="en-US" sz="1100" dirty="0" smtClean="0"/>
                <a:t>基于轨迹数据的关系强度计算</a:t>
              </a:r>
              <a:endParaRPr lang="zh-CN" altLang="en-US" sz="1100" dirty="0"/>
            </a:p>
          </p:txBody>
        </p:sp>
        <p:sp>
          <p:nvSpPr>
            <p:cNvPr id="10" name="矩形 9"/>
            <p:cNvSpPr/>
            <p:nvPr/>
          </p:nvSpPr>
          <p:spPr>
            <a:xfrm>
              <a:off x="2433637" y="2238375"/>
              <a:ext cx="1905000" cy="4286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2524124" y="2238375"/>
              <a:ext cx="1724025" cy="430887"/>
            </a:xfrm>
            <a:prstGeom prst="rect">
              <a:avLst/>
            </a:prstGeom>
            <a:noFill/>
          </p:spPr>
          <p:txBody>
            <a:bodyPr wrap="square" rtlCol="0">
              <a:spAutoFit/>
            </a:bodyPr>
            <a:lstStyle/>
            <a:p>
              <a:r>
                <a:rPr lang="zh-CN" altLang="en-US" sz="1100" dirty="0" smtClean="0"/>
                <a:t>基于</a:t>
              </a:r>
              <a:r>
                <a:rPr lang="en-US" altLang="zh-CN" sz="1100" dirty="0" smtClean="0"/>
                <a:t>WiFi</a:t>
              </a:r>
              <a:r>
                <a:rPr lang="zh-CN" altLang="en-US" sz="1100" dirty="0" smtClean="0"/>
                <a:t>感知数据的关系强度计算</a:t>
              </a:r>
              <a:endParaRPr lang="zh-CN" altLang="en-US" sz="1100" dirty="0"/>
            </a:p>
          </p:txBody>
        </p:sp>
        <p:sp>
          <p:nvSpPr>
            <p:cNvPr id="12" name="矩形 11"/>
            <p:cNvSpPr/>
            <p:nvPr/>
          </p:nvSpPr>
          <p:spPr>
            <a:xfrm>
              <a:off x="2433637" y="3518357"/>
              <a:ext cx="1905000" cy="4286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2524124" y="3518357"/>
              <a:ext cx="1724025" cy="430887"/>
            </a:xfrm>
            <a:prstGeom prst="rect">
              <a:avLst/>
            </a:prstGeom>
            <a:noFill/>
          </p:spPr>
          <p:txBody>
            <a:bodyPr wrap="square" rtlCol="0">
              <a:spAutoFit/>
            </a:bodyPr>
            <a:lstStyle/>
            <a:p>
              <a:r>
                <a:rPr lang="zh-CN" altLang="en-US" sz="1100" dirty="0" smtClean="0"/>
                <a:t>基于蓝牙感知数据的关系强度计算</a:t>
              </a:r>
              <a:endParaRPr lang="zh-CN" altLang="en-US" sz="1100" dirty="0"/>
            </a:p>
          </p:txBody>
        </p:sp>
        <p:sp>
          <p:nvSpPr>
            <p:cNvPr id="14" name="等腰三角形 13"/>
            <p:cNvSpPr/>
            <p:nvPr/>
          </p:nvSpPr>
          <p:spPr>
            <a:xfrm rot="5400000">
              <a:off x="5105400" y="857596"/>
              <a:ext cx="504825" cy="43519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p:cNvSpPr txBox="1"/>
            <p:nvPr/>
          </p:nvSpPr>
          <p:spPr>
            <a:xfrm>
              <a:off x="5076824" y="959777"/>
              <a:ext cx="561975" cy="230832"/>
            </a:xfrm>
            <a:prstGeom prst="rect">
              <a:avLst/>
            </a:prstGeom>
            <a:noFill/>
          </p:spPr>
          <p:txBody>
            <a:bodyPr wrap="square" rtlCol="0">
              <a:spAutoFit/>
            </a:bodyPr>
            <a:lstStyle/>
            <a:p>
              <a:r>
                <a:rPr lang="zh-CN" altLang="en-US" sz="900" dirty="0"/>
                <a:t>权</a:t>
              </a:r>
              <a:r>
                <a:rPr lang="zh-CN" altLang="en-US" sz="900" dirty="0" smtClean="0"/>
                <a:t>值器</a:t>
              </a:r>
              <a:endParaRPr lang="zh-CN" altLang="en-US" sz="900" dirty="0"/>
            </a:p>
          </p:txBody>
        </p:sp>
        <p:sp>
          <p:nvSpPr>
            <p:cNvPr id="16" name="等腰三角形 15"/>
            <p:cNvSpPr/>
            <p:nvPr/>
          </p:nvSpPr>
          <p:spPr>
            <a:xfrm rot="5400000">
              <a:off x="5105399" y="2194736"/>
              <a:ext cx="504825" cy="43519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p:cNvSpPr txBox="1"/>
            <p:nvPr/>
          </p:nvSpPr>
          <p:spPr>
            <a:xfrm>
              <a:off x="5076823" y="2296917"/>
              <a:ext cx="561975" cy="230832"/>
            </a:xfrm>
            <a:prstGeom prst="rect">
              <a:avLst/>
            </a:prstGeom>
            <a:noFill/>
          </p:spPr>
          <p:txBody>
            <a:bodyPr wrap="square" rtlCol="0">
              <a:spAutoFit/>
            </a:bodyPr>
            <a:lstStyle/>
            <a:p>
              <a:r>
                <a:rPr lang="zh-CN" altLang="en-US" sz="900" dirty="0"/>
                <a:t>权</a:t>
              </a:r>
              <a:r>
                <a:rPr lang="zh-CN" altLang="en-US" sz="900" dirty="0" smtClean="0"/>
                <a:t>值器</a:t>
              </a:r>
              <a:endParaRPr lang="zh-CN" altLang="en-US" sz="900" dirty="0"/>
            </a:p>
          </p:txBody>
        </p:sp>
        <p:sp>
          <p:nvSpPr>
            <p:cNvPr id="18" name="等腰三角形 17"/>
            <p:cNvSpPr/>
            <p:nvPr/>
          </p:nvSpPr>
          <p:spPr>
            <a:xfrm rot="5400000">
              <a:off x="5026245" y="3531876"/>
              <a:ext cx="504825" cy="43519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p:cNvSpPr txBox="1"/>
            <p:nvPr/>
          </p:nvSpPr>
          <p:spPr>
            <a:xfrm>
              <a:off x="4997669" y="3634057"/>
              <a:ext cx="561975" cy="230832"/>
            </a:xfrm>
            <a:prstGeom prst="rect">
              <a:avLst/>
            </a:prstGeom>
            <a:noFill/>
          </p:spPr>
          <p:txBody>
            <a:bodyPr wrap="square" rtlCol="0">
              <a:spAutoFit/>
            </a:bodyPr>
            <a:lstStyle/>
            <a:p>
              <a:r>
                <a:rPr lang="zh-CN" altLang="en-US" sz="900" dirty="0"/>
                <a:t>权</a:t>
              </a:r>
              <a:r>
                <a:rPr lang="zh-CN" altLang="en-US" sz="900" dirty="0" smtClean="0"/>
                <a:t>值器</a:t>
              </a:r>
              <a:endParaRPr lang="zh-CN" altLang="en-US" sz="900" dirty="0"/>
            </a:p>
          </p:txBody>
        </p:sp>
        <p:sp>
          <p:nvSpPr>
            <p:cNvPr id="20" name="椭圆 19"/>
            <p:cNvSpPr/>
            <p:nvPr/>
          </p:nvSpPr>
          <p:spPr>
            <a:xfrm>
              <a:off x="6530863" y="2005771"/>
              <a:ext cx="708138" cy="7081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8159958" y="2196888"/>
              <a:ext cx="1724025" cy="4286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p:cNvSpPr txBox="1"/>
            <p:nvPr/>
          </p:nvSpPr>
          <p:spPr>
            <a:xfrm>
              <a:off x="8159959" y="2274257"/>
              <a:ext cx="1724025" cy="307777"/>
            </a:xfrm>
            <a:prstGeom prst="rect">
              <a:avLst/>
            </a:prstGeom>
            <a:noFill/>
          </p:spPr>
          <p:txBody>
            <a:bodyPr wrap="square" rtlCol="0">
              <a:spAutoFit/>
            </a:bodyPr>
            <a:lstStyle/>
            <a:p>
              <a:pPr algn="ctr"/>
              <a:r>
                <a:rPr lang="zh-CN" altLang="en-US" sz="1400" dirty="0" smtClean="0"/>
                <a:t>关系强度计算结果</a:t>
              </a:r>
              <a:endParaRPr lang="zh-CN" altLang="en-US" sz="1400" dirty="0"/>
            </a:p>
          </p:txBody>
        </p:sp>
        <mc:AlternateContent xmlns:mc="http://schemas.openxmlformats.org/markup-compatibility/2006">
          <mc:Choice xmlns:a14="http://schemas.microsoft.com/office/drawing/2010/main" Requires="a14">
            <p:sp>
              <p:nvSpPr>
                <p:cNvPr id="23" name="矩形 22"/>
                <p:cNvSpPr/>
                <p:nvPr/>
              </p:nvSpPr>
              <p:spPr>
                <a:xfrm>
                  <a:off x="6599942" y="2005771"/>
                  <a:ext cx="639059" cy="763094"/>
                </a:xfrm>
                <a:prstGeom prst="rect">
                  <a:avLst/>
                </a:prstGeom>
              </p:spPr>
              <p:txBody>
                <a:bodyPr wrap="square">
                  <a:spAutoFit/>
                </a:bodyPr>
                <a:lstStyle/>
                <a:p>
                  <a14:m>
                    <m:oMathPara xmlns:m="http://schemas.openxmlformats.org/officeDocument/2006/math">
                      <m:oMathParaPr>
                        <m:jc m:val="centerGroup"/>
                      </m:oMathParaPr>
                      <m:oMath xmlns:m="http://schemas.openxmlformats.org/officeDocument/2006/math">
                        <m:nary>
                          <m:naryPr>
                            <m:chr m:val="∑"/>
                            <m:grow m:val="on"/>
                            <m:subHide m:val="on"/>
                            <m:supHide m:val="on"/>
                            <m:ctrlPr>
                              <a:rPr lang="zh-CN" altLang="en-US" smtClean="0">
                                <a:latin typeface="Cambria Math" panose="02040503050406030204" pitchFamily="18" charset="0"/>
                              </a:rPr>
                            </m:ctrlPr>
                          </m:naryPr>
                          <m:sub/>
                          <m:sup/>
                          <m:e>
                            <m:r>
                              <a:rPr lang="zh-CN" altLang="en-US" i="1">
                                <a:latin typeface="Cambria Math" panose="02040503050406030204" pitchFamily="18" charset="0"/>
                              </a:rPr>
                              <m:t>𝑓</m:t>
                            </m:r>
                          </m:e>
                        </m:nary>
                      </m:oMath>
                    </m:oMathPara>
                  </a14:m>
                  <a:endParaRPr lang="zh-CN" altLang="en-US" dirty="0"/>
                </a:p>
              </p:txBody>
            </p:sp>
          </mc:Choice>
          <mc:Fallback>
            <p:sp>
              <p:nvSpPr>
                <p:cNvPr id="23" name="矩形 22"/>
                <p:cNvSpPr>
                  <a:spLocks noRot="1" noChangeAspect="1" noMove="1" noResize="1" noEditPoints="1" noAdjustHandles="1" noChangeArrowheads="1" noChangeShapeType="1" noTextEdit="1"/>
                </p:cNvSpPr>
                <p:nvPr/>
              </p:nvSpPr>
              <p:spPr>
                <a:xfrm>
                  <a:off x="6599942" y="2005771"/>
                  <a:ext cx="639059" cy="763094"/>
                </a:xfrm>
                <a:prstGeom prst="rect">
                  <a:avLst/>
                </a:prstGeom>
                <a:blipFill>
                  <a:blip r:embed="rId4"/>
                  <a:stretch>
                    <a:fillRect/>
                  </a:stretch>
                </a:blipFill>
              </p:spPr>
              <p:txBody>
                <a:bodyPr/>
                <a:lstStyle/>
                <a:p>
                  <a:r>
                    <a:rPr lang="zh-CN" altLang="en-US">
                      <a:noFill/>
                    </a:rPr>
                    <a:t> </a:t>
                  </a:r>
                </a:p>
              </p:txBody>
            </p:sp>
          </mc:Fallback>
        </mc:AlternateContent>
        <p:cxnSp>
          <p:nvCxnSpPr>
            <p:cNvPr id="24" name="直接箭头连接符 23"/>
            <p:cNvCxnSpPr>
              <a:stCxn id="7" idx="3"/>
              <a:endCxn id="8" idx="1"/>
            </p:cNvCxnSpPr>
            <p:nvPr/>
          </p:nvCxnSpPr>
          <p:spPr>
            <a:xfrm flipV="1">
              <a:off x="1938015" y="1075194"/>
              <a:ext cx="495622" cy="1377166"/>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5" name="直接箭头连接符 24"/>
            <p:cNvCxnSpPr>
              <a:stCxn id="7" idx="3"/>
              <a:endCxn id="10" idx="1"/>
            </p:cNvCxnSpPr>
            <p:nvPr/>
          </p:nvCxnSpPr>
          <p:spPr>
            <a:xfrm>
              <a:off x="1938015" y="2452360"/>
              <a:ext cx="495622" cy="32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6" name="直接箭头连接符 25"/>
            <p:cNvCxnSpPr>
              <a:stCxn id="7" idx="3"/>
              <a:endCxn id="12" idx="1"/>
            </p:cNvCxnSpPr>
            <p:nvPr/>
          </p:nvCxnSpPr>
          <p:spPr>
            <a:xfrm>
              <a:off x="1938015" y="2452360"/>
              <a:ext cx="495622" cy="128031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7" name="直接箭头连接符 26"/>
            <p:cNvCxnSpPr>
              <a:endCxn id="15" idx="1"/>
            </p:cNvCxnSpPr>
            <p:nvPr/>
          </p:nvCxnSpPr>
          <p:spPr>
            <a:xfrm>
              <a:off x="4338636" y="1066099"/>
              <a:ext cx="738188" cy="9094"/>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8" name="直接箭头连接符 27"/>
            <p:cNvCxnSpPr/>
            <p:nvPr/>
          </p:nvCxnSpPr>
          <p:spPr>
            <a:xfrm>
              <a:off x="4338636" y="2456400"/>
              <a:ext cx="738188" cy="9094"/>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9" name="直接箭头连接符 28"/>
            <p:cNvCxnSpPr/>
            <p:nvPr/>
          </p:nvCxnSpPr>
          <p:spPr>
            <a:xfrm>
              <a:off x="4311540" y="3749473"/>
              <a:ext cx="738188" cy="9094"/>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0" name="直接箭头连接符 29"/>
            <p:cNvCxnSpPr>
              <a:stCxn id="15" idx="3"/>
              <a:endCxn id="20" idx="2"/>
            </p:cNvCxnSpPr>
            <p:nvPr/>
          </p:nvCxnSpPr>
          <p:spPr>
            <a:xfrm>
              <a:off x="5638799" y="1075193"/>
              <a:ext cx="892064" cy="1284647"/>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1" name="直接箭头连接符 30"/>
            <p:cNvCxnSpPr>
              <a:stCxn id="17" idx="3"/>
            </p:cNvCxnSpPr>
            <p:nvPr/>
          </p:nvCxnSpPr>
          <p:spPr>
            <a:xfrm>
              <a:off x="5638798" y="2412333"/>
              <a:ext cx="828675" cy="675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2" name="直接箭头连接符 31"/>
            <p:cNvCxnSpPr>
              <a:stCxn id="19" idx="3"/>
            </p:cNvCxnSpPr>
            <p:nvPr/>
          </p:nvCxnSpPr>
          <p:spPr>
            <a:xfrm flipV="1">
              <a:off x="5559644" y="2460947"/>
              <a:ext cx="920957" cy="1288526"/>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3" name="直接箭头连接符 32"/>
            <p:cNvCxnSpPr/>
            <p:nvPr/>
          </p:nvCxnSpPr>
          <p:spPr>
            <a:xfrm>
              <a:off x="7263075" y="2356460"/>
              <a:ext cx="828675" cy="675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grpSp>
    </p:spTree>
    <p:extLst>
      <p:ext uri="{BB962C8B-B14F-4D97-AF65-F5344CB8AC3E}">
        <p14:creationId xmlns:p14="http://schemas.microsoft.com/office/powerpoint/2010/main" val="124835162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838200" y="365126"/>
            <a:ext cx="10515600" cy="71119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4000" dirty="0" smtClean="0">
                <a:latin typeface="Adobe 楷体 Std R" panose="02020400000000000000" pitchFamily="18" charset="-122"/>
                <a:ea typeface="Adobe 楷体 Std R" panose="02020400000000000000" pitchFamily="18" charset="-122"/>
              </a:rPr>
              <a:t>实验结果分析</a:t>
            </a:r>
            <a:endParaRPr lang="zh-CN" altLang="en-US" sz="4000" dirty="0">
              <a:latin typeface="Adobe 楷体 Std R" panose="02020400000000000000" pitchFamily="18" charset="-122"/>
              <a:ea typeface="Adobe 楷体 Std R" panose="02020400000000000000" pitchFamily="18" charset="-122"/>
            </a:endParaRPr>
          </a:p>
        </p:txBody>
      </p:sp>
      <p:pic>
        <p:nvPicPr>
          <p:cNvPr id="3" name="图片 2"/>
          <p:cNvPicPr>
            <a:picLocks noChangeAspect="1"/>
          </p:cNvPicPr>
          <p:nvPr/>
        </p:nvPicPr>
        <p:blipFill>
          <a:blip r:embed="rId3"/>
          <a:stretch>
            <a:fillRect/>
          </a:stretch>
        </p:blipFill>
        <p:spPr>
          <a:xfrm>
            <a:off x="1093659" y="1076325"/>
            <a:ext cx="3805220" cy="5626943"/>
          </a:xfrm>
          <a:prstGeom prst="rect">
            <a:avLst/>
          </a:prstGeom>
        </p:spPr>
      </p:pic>
      <p:pic>
        <p:nvPicPr>
          <p:cNvPr id="6" name="图片 5"/>
          <p:cNvPicPr>
            <a:picLocks noChangeAspect="1"/>
          </p:cNvPicPr>
          <p:nvPr/>
        </p:nvPicPr>
        <p:blipFill>
          <a:blip r:embed="rId4"/>
          <a:stretch>
            <a:fillRect/>
          </a:stretch>
        </p:blipFill>
        <p:spPr>
          <a:xfrm>
            <a:off x="5352833" y="1986416"/>
            <a:ext cx="6696601" cy="3806760"/>
          </a:xfrm>
          <a:prstGeom prst="rect">
            <a:avLst/>
          </a:prstGeom>
        </p:spPr>
      </p:pic>
      <p:sp>
        <p:nvSpPr>
          <p:cNvPr id="8" name="右箭头 7"/>
          <p:cNvSpPr/>
          <p:nvPr/>
        </p:nvSpPr>
        <p:spPr>
          <a:xfrm>
            <a:off x="4521192" y="3577646"/>
            <a:ext cx="755374" cy="44259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p>
        </p:txBody>
      </p:sp>
      <p:pic>
        <p:nvPicPr>
          <p:cNvPr id="9" name="图片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47098" y="6251329"/>
            <a:ext cx="2251522" cy="420060"/>
          </a:xfrm>
          <a:prstGeom prst="rect">
            <a:avLst/>
          </a:prstGeom>
        </p:spPr>
      </p:pic>
    </p:spTree>
    <p:extLst>
      <p:ext uri="{BB962C8B-B14F-4D97-AF65-F5344CB8AC3E}">
        <p14:creationId xmlns:p14="http://schemas.microsoft.com/office/powerpoint/2010/main" val="2482301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838200" y="365126"/>
            <a:ext cx="10515600" cy="71119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4000" dirty="0" smtClean="0">
                <a:latin typeface="Adobe 楷体 Std R" panose="02020400000000000000" pitchFamily="18" charset="-122"/>
                <a:ea typeface="Adobe 楷体 Std R" panose="02020400000000000000" pitchFamily="18" charset="-122"/>
              </a:rPr>
              <a:t>实验结果分析</a:t>
            </a:r>
            <a:endParaRPr lang="zh-CN" altLang="en-US" sz="4000" dirty="0">
              <a:latin typeface="Adobe 楷体 Std R" panose="02020400000000000000" pitchFamily="18" charset="-122"/>
              <a:ea typeface="Adobe 楷体 Std R" panose="02020400000000000000" pitchFamily="18" charset="-122"/>
            </a:endParaRPr>
          </a:p>
        </p:txBody>
      </p:sp>
      <p:sp>
        <p:nvSpPr>
          <p:cNvPr id="7" name="内容占位符 2"/>
          <p:cNvSpPr txBox="1">
            <a:spLocks/>
          </p:cNvSpPr>
          <p:nvPr/>
        </p:nvSpPr>
        <p:spPr>
          <a:xfrm>
            <a:off x="838200" y="1354016"/>
            <a:ext cx="10515600" cy="482294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2000" dirty="0" smtClean="0">
                <a:latin typeface="Adobe 楷体 Std R" panose="02020400000000000000" pitchFamily="18" charset="-122"/>
                <a:ea typeface="Adobe 楷体 Std R" panose="02020400000000000000" pitchFamily="18" charset="-122"/>
              </a:rPr>
              <a:t>我们采用基于序列熵的计算序列</a:t>
            </a:r>
            <a:r>
              <a:rPr lang="en-US" altLang="zh-CN" sz="2000" dirty="0" err="1" smtClean="0">
                <a:latin typeface="Adobe 楷体 Std R" panose="02020400000000000000" pitchFamily="18" charset="-122"/>
                <a:ea typeface="Adobe 楷体 Std R" panose="02020400000000000000" pitchFamily="18" charset="-122"/>
              </a:rPr>
              <a:t>rsq_t</a:t>
            </a:r>
            <a:r>
              <a:rPr lang="en-US" altLang="zh-CN" sz="2000" dirty="0" smtClean="0">
                <a:latin typeface="Adobe 楷体 Std R" panose="02020400000000000000" pitchFamily="18" charset="-122"/>
                <a:ea typeface="Adobe 楷体 Std R" panose="02020400000000000000" pitchFamily="18" charset="-122"/>
              </a:rPr>
              <a:t> </a:t>
            </a:r>
            <a:r>
              <a:rPr lang="zh-CN" altLang="en-US" sz="2000" dirty="0" smtClean="0">
                <a:latin typeface="Adobe 楷体 Std R" panose="02020400000000000000" pitchFamily="18" charset="-122"/>
                <a:ea typeface="Adobe 楷体 Std R" panose="02020400000000000000" pitchFamily="18" charset="-122"/>
              </a:rPr>
              <a:t>和序列</a:t>
            </a:r>
            <a:r>
              <a:rPr lang="en-US" altLang="zh-CN" sz="2000" dirty="0" err="1" smtClean="0">
                <a:latin typeface="Adobe 楷体 Std R" panose="02020400000000000000" pitchFamily="18" charset="-122"/>
                <a:ea typeface="Adobe 楷体 Std R" panose="02020400000000000000" pitchFamily="18" charset="-122"/>
              </a:rPr>
              <a:t>rsq_m</a:t>
            </a:r>
            <a:r>
              <a:rPr lang="en-US" altLang="zh-CN" sz="2000" dirty="0" smtClean="0">
                <a:latin typeface="Adobe 楷体 Std R" panose="02020400000000000000" pitchFamily="18" charset="-122"/>
                <a:ea typeface="Adobe 楷体 Std R" panose="02020400000000000000" pitchFamily="18" charset="-122"/>
              </a:rPr>
              <a:t> </a:t>
            </a:r>
            <a:r>
              <a:rPr lang="zh-CN" altLang="en-US" sz="2000" dirty="0" smtClean="0">
                <a:latin typeface="Adobe 楷体 Std R" panose="02020400000000000000" pitchFamily="18" charset="-122"/>
                <a:ea typeface="Adobe 楷体 Std R" panose="02020400000000000000" pitchFamily="18" charset="-122"/>
              </a:rPr>
              <a:t>的全局一致性度量方法</a:t>
            </a:r>
            <a:endParaRPr lang="en-US" altLang="zh-CN" sz="2000" dirty="0" smtClean="0">
              <a:latin typeface="Adobe 楷体 Std R" panose="02020400000000000000" pitchFamily="18" charset="-122"/>
              <a:ea typeface="Adobe 楷体 Std R" panose="02020400000000000000" pitchFamily="18" charset="-122"/>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39762" y="2381042"/>
            <a:ext cx="7026551" cy="697187"/>
          </a:xfrm>
          <a:prstGeom prst="rect">
            <a:avLst/>
          </a:prstGeom>
        </p:spPr>
      </p:pic>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47098" y="6251329"/>
            <a:ext cx="2251522" cy="420060"/>
          </a:xfrm>
          <a:prstGeom prst="rect">
            <a:avLst/>
          </a:prstGeom>
        </p:spPr>
      </p:pic>
    </p:spTree>
    <p:extLst>
      <p:ext uri="{BB962C8B-B14F-4D97-AF65-F5344CB8AC3E}">
        <p14:creationId xmlns:p14="http://schemas.microsoft.com/office/powerpoint/2010/main" val="396412433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838200" y="365126"/>
            <a:ext cx="10515600" cy="71119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4000" dirty="0">
                <a:latin typeface="Adobe 楷体 Std R" panose="02020400000000000000" pitchFamily="18" charset="-122"/>
                <a:ea typeface="Adobe 楷体 Std R" panose="02020400000000000000" pitchFamily="18" charset="-122"/>
              </a:rPr>
              <a:t>实验</a:t>
            </a:r>
            <a:r>
              <a:rPr lang="zh-CN" altLang="en-US" sz="4000" dirty="0" smtClean="0">
                <a:latin typeface="Adobe 楷体 Std R" panose="02020400000000000000" pitchFamily="18" charset="-122"/>
                <a:ea typeface="Adobe 楷体 Std R" panose="02020400000000000000" pitchFamily="18" charset="-122"/>
              </a:rPr>
              <a:t>结果</a:t>
            </a:r>
            <a:endParaRPr lang="zh-CN" altLang="en-US" sz="4000" dirty="0">
              <a:latin typeface="Adobe 楷体 Std R" panose="02020400000000000000" pitchFamily="18" charset="-122"/>
              <a:ea typeface="Adobe 楷体 Std R" panose="02020400000000000000" pitchFamily="18" charset="-122"/>
            </a:endParaRPr>
          </a:p>
        </p:txBody>
      </p:sp>
      <p:pic>
        <p:nvPicPr>
          <p:cNvPr id="4" name="图片 3"/>
          <p:cNvPicPr>
            <a:picLocks noChangeAspect="1"/>
          </p:cNvPicPr>
          <p:nvPr/>
        </p:nvPicPr>
        <p:blipFill>
          <a:blip r:embed="rId2"/>
          <a:stretch>
            <a:fillRect/>
          </a:stretch>
        </p:blipFill>
        <p:spPr>
          <a:xfrm>
            <a:off x="1524001" y="1076325"/>
            <a:ext cx="2878583" cy="2160000"/>
          </a:xfrm>
          <a:prstGeom prst="rect">
            <a:avLst/>
          </a:prstGeom>
        </p:spPr>
      </p:pic>
      <p:pic>
        <p:nvPicPr>
          <p:cNvPr id="5" name="图片 4"/>
          <p:cNvPicPr>
            <a:picLocks noChangeAspect="1"/>
          </p:cNvPicPr>
          <p:nvPr/>
        </p:nvPicPr>
        <p:blipFill>
          <a:blip r:embed="rId3"/>
          <a:stretch>
            <a:fillRect/>
          </a:stretch>
        </p:blipFill>
        <p:spPr>
          <a:xfrm>
            <a:off x="6438900" y="1076325"/>
            <a:ext cx="2878583" cy="2160000"/>
          </a:xfrm>
          <a:prstGeom prst="rect">
            <a:avLst/>
          </a:prstGeom>
        </p:spPr>
      </p:pic>
      <p:pic>
        <p:nvPicPr>
          <p:cNvPr id="7" name="图片 6"/>
          <p:cNvPicPr>
            <a:picLocks noChangeAspect="1"/>
          </p:cNvPicPr>
          <p:nvPr/>
        </p:nvPicPr>
        <p:blipFill>
          <a:blip r:embed="rId4"/>
          <a:stretch>
            <a:fillRect/>
          </a:stretch>
        </p:blipFill>
        <p:spPr>
          <a:xfrm>
            <a:off x="1524001" y="3629024"/>
            <a:ext cx="2878583" cy="2160000"/>
          </a:xfrm>
          <a:prstGeom prst="rect">
            <a:avLst/>
          </a:prstGeom>
        </p:spPr>
      </p:pic>
      <p:pic>
        <p:nvPicPr>
          <p:cNvPr id="8" name="图片 7"/>
          <p:cNvPicPr>
            <a:picLocks noChangeAspect="1"/>
          </p:cNvPicPr>
          <p:nvPr/>
        </p:nvPicPr>
        <p:blipFill>
          <a:blip r:embed="rId5"/>
          <a:stretch>
            <a:fillRect/>
          </a:stretch>
        </p:blipFill>
        <p:spPr>
          <a:xfrm>
            <a:off x="6438900" y="3629024"/>
            <a:ext cx="2878583" cy="2160000"/>
          </a:xfrm>
          <a:prstGeom prst="rect">
            <a:avLst/>
          </a:prstGeom>
        </p:spPr>
      </p:pic>
      <p:sp>
        <p:nvSpPr>
          <p:cNvPr id="9" name="文本框 8"/>
          <p:cNvSpPr txBox="1"/>
          <p:nvPr/>
        </p:nvSpPr>
        <p:spPr>
          <a:xfrm>
            <a:off x="2096517" y="3236325"/>
            <a:ext cx="1733550" cy="276999"/>
          </a:xfrm>
          <a:prstGeom prst="rect">
            <a:avLst/>
          </a:prstGeom>
          <a:noFill/>
        </p:spPr>
        <p:txBody>
          <a:bodyPr wrap="square" rtlCol="0">
            <a:spAutoFit/>
          </a:bodyPr>
          <a:lstStyle/>
          <a:p>
            <a:pPr algn="ctr"/>
            <a:r>
              <a:rPr lang="zh-CN" altLang="en-US" sz="1200" dirty="0" smtClean="0"/>
              <a:t>原始轨迹数据</a:t>
            </a:r>
            <a:endParaRPr lang="zh-CN" altLang="en-US" sz="1200" dirty="0"/>
          </a:p>
        </p:txBody>
      </p:sp>
      <p:sp>
        <p:nvSpPr>
          <p:cNvPr id="10" name="文本框 9"/>
          <p:cNvSpPr txBox="1"/>
          <p:nvPr/>
        </p:nvSpPr>
        <p:spPr>
          <a:xfrm>
            <a:off x="2096517" y="5797773"/>
            <a:ext cx="1733550" cy="276999"/>
          </a:xfrm>
          <a:prstGeom prst="rect">
            <a:avLst/>
          </a:prstGeom>
          <a:noFill/>
        </p:spPr>
        <p:txBody>
          <a:bodyPr wrap="square" rtlCol="0">
            <a:spAutoFit/>
          </a:bodyPr>
          <a:lstStyle/>
          <a:p>
            <a:pPr algn="ctr"/>
            <a:r>
              <a:rPr lang="zh-CN" altLang="en-US" sz="1200" dirty="0" smtClean="0"/>
              <a:t>原始轨迹数据</a:t>
            </a:r>
            <a:endParaRPr lang="zh-CN" altLang="en-US" sz="1200" dirty="0"/>
          </a:p>
        </p:txBody>
      </p:sp>
      <p:sp>
        <p:nvSpPr>
          <p:cNvPr id="11" name="文本框 10"/>
          <p:cNvSpPr txBox="1"/>
          <p:nvPr/>
        </p:nvSpPr>
        <p:spPr>
          <a:xfrm>
            <a:off x="7124700" y="3236325"/>
            <a:ext cx="1733550" cy="276999"/>
          </a:xfrm>
          <a:prstGeom prst="rect">
            <a:avLst/>
          </a:prstGeom>
          <a:noFill/>
        </p:spPr>
        <p:txBody>
          <a:bodyPr wrap="square" rtlCol="0">
            <a:spAutoFit/>
          </a:bodyPr>
          <a:lstStyle/>
          <a:p>
            <a:pPr algn="ctr"/>
            <a:r>
              <a:rPr lang="zh-CN" altLang="en-US" sz="1200" dirty="0" smtClean="0"/>
              <a:t>中值滤波</a:t>
            </a:r>
            <a:endParaRPr lang="zh-CN" altLang="en-US" sz="1200" dirty="0"/>
          </a:p>
        </p:txBody>
      </p:sp>
      <p:sp>
        <p:nvSpPr>
          <p:cNvPr id="12" name="文本框 11"/>
          <p:cNvSpPr txBox="1"/>
          <p:nvPr/>
        </p:nvSpPr>
        <p:spPr>
          <a:xfrm>
            <a:off x="7124700" y="5904724"/>
            <a:ext cx="1733550" cy="276999"/>
          </a:xfrm>
          <a:prstGeom prst="rect">
            <a:avLst/>
          </a:prstGeom>
          <a:noFill/>
        </p:spPr>
        <p:txBody>
          <a:bodyPr wrap="square" rtlCol="0">
            <a:spAutoFit/>
          </a:bodyPr>
          <a:lstStyle/>
          <a:p>
            <a:pPr algn="ctr"/>
            <a:r>
              <a:rPr lang="zh-CN" altLang="en-US" sz="1200" dirty="0" smtClean="0"/>
              <a:t>中值滤波</a:t>
            </a:r>
            <a:endParaRPr lang="zh-CN" altLang="en-US" sz="1200" dirty="0"/>
          </a:p>
        </p:txBody>
      </p:sp>
      <p:pic>
        <p:nvPicPr>
          <p:cNvPr id="13" name="图片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847098" y="6251329"/>
            <a:ext cx="2251522" cy="420060"/>
          </a:xfrm>
          <a:prstGeom prst="rect">
            <a:avLst/>
          </a:prstGeom>
        </p:spPr>
      </p:pic>
    </p:spTree>
    <p:extLst>
      <p:ext uri="{BB962C8B-B14F-4D97-AF65-F5344CB8AC3E}">
        <p14:creationId xmlns:p14="http://schemas.microsoft.com/office/powerpoint/2010/main" val="4038169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childTnLst>
                                </p:cTn>
                              </p:par>
                              <p:par>
                                <p:cTn id="22" presetID="10" presetClass="entr" presetSubtype="0" fill="hold"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fade">
                                      <p:cBhvr>
                                        <p:cTn id="3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838200" y="365126"/>
            <a:ext cx="10515600" cy="71119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4000" dirty="0">
                <a:latin typeface="Adobe 楷体 Std R" panose="02020400000000000000" pitchFamily="18" charset="-122"/>
                <a:ea typeface="Adobe 楷体 Std R" panose="02020400000000000000" pitchFamily="18" charset="-122"/>
              </a:rPr>
              <a:t>实验结果</a:t>
            </a:r>
          </a:p>
          <a:p>
            <a:endParaRPr lang="zh-CN" altLang="en-US" sz="4000" dirty="0">
              <a:latin typeface="Adobe 楷体 Std R" panose="02020400000000000000" pitchFamily="18" charset="-122"/>
              <a:ea typeface="Adobe 楷体 Std R" panose="02020400000000000000" pitchFamily="18" charset="-122"/>
            </a:endParaRPr>
          </a:p>
        </p:txBody>
      </p:sp>
      <p:pic>
        <p:nvPicPr>
          <p:cNvPr id="4" name="图片 3"/>
          <p:cNvPicPr>
            <a:picLocks noChangeAspect="1"/>
          </p:cNvPicPr>
          <p:nvPr/>
        </p:nvPicPr>
        <p:blipFill>
          <a:blip r:embed="rId3"/>
          <a:stretch>
            <a:fillRect/>
          </a:stretch>
        </p:blipFill>
        <p:spPr>
          <a:xfrm>
            <a:off x="1524001" y="1076325"/>
            <a:ext cx="2878583" cy="2160000"/>
          </a:xfrm>
          <a:prstGeom prst="rect">
            <a:avLst/>
          </a:prstGeom>
        </p:spPr>
      </p:pic>
      <p:pic>
        <p:nvPicPr>
          <p:cNvPr id="7" name="图片 6"/>
          <p:cNvPicPr>
            <a:picLocks noChangeAspect="1"/>
          </p:cNvPicPr>
          <p:nvPr/>
        </p:nvPicPr>
        <p:blipFill>
          <a:blip r:embed="rId4"/>
          <a:stretch>
            <a:fillRect/>
          </a:stretch>
        </p:blipFill>
        <p:spPr>
          <a:xfrm>
            <a:off x="1524001" y="3629024"/>
            <a:ext cx="2878583" cy="2160000"/>
          </a:xfrm>
          <a:prstGeom prst="rect">
            <a:avLst/>
          </a:prstGeom>
        </p:spPr>
      </p:pic>
      <p:sp>
        <p:nvSpPr>
          <p:cNvPr id="9" name="文本框 8"/>
          <p:cNvSpPr txBox="1"/>
          <p:nvPr/>
        </p:nvSpPr>
        <p:spPr>
          <a:xfrm>
            <a:off x="2096517" y="3236325"/>
            <a:ext cx="1733550" cy="276999"/>
          </a:xfrm>
          <a:prstGeom prst="rect">
            <a:avLst/>
          </a:prstGeom>
          <a:noFill/>
        </p:spPr>
        <p:txBody>
          <a:bodyPr wrap="square" rtlCol="0">
            <a:spAutoFit/>
          </a:bodyPr>
          <a:lstStyle/>
          <a:p>
            <a:pPr algn="ctr"/>
            <a:r>
              <a:rPr lang="zh-CN" altLang="en-US" sz="1200" dirty="0" smtClean="0"/>
              <a:t>原始轨迹数据</a:t>
            </a:r>
            <a:endParaRPr lang="zh-CN" altLang="en-US" sz="1200" dirty="0"/>
          </a:p>
        </p:txBody>
      </p:sp>
      <p:sp>
        <p:nvSpPr>
          <p:cNvPr id="10" name="文本框 9"/>
          <p:cNvSpPr txBox="1"/>
          <p:nvPr/>
        </p:nvSpPr>
        <p:spPr>
          <a:xfrm>
            <a:off x="2096517" y="5797773"/>
            <a:ext cx="1733550" cy="276999"/>
          </a:xfrm>
          <a:prstGeom prst="rect">
            <a:avLst/>
          </a:prstGeom>
          <a:noFill/>
        </p:spPr>
        <p:txBody>
          <a:bodyPr wrap="square" rtlCol="0">
            <a:spAutoFit/>
          </a:bodyPr>
          <a:lstStyle/>
          <a:p>
            <a:pPr algn="ctr"/>
            <a:r>
              <a:rPr lang="zh-CN" altLang="en-US" sz="1200" dirty="0" smtClean="0"/>
              <a:t>原始轨迹数据</a:t>
            </a:r>
            <a:endParaRPr lang="zh-CN" altLang="en-US" sz="1200" dirty="0"/>
          </a:p>
        </p:txBody>
      </p:sp>
      <p:sp>
        <p:nvSpPr>
          <p:cNvPr id="11" name="文本框 10"/>
          <p:cNvSpPr txBox="1"/>
          <p:nvPr/>
        </p:nvSpPr>
        <p:spPr>
          <a:xfrm>
            <a:off x="7124700" y="3236325"/>
            <a:ext cx="1733550" cy="276999"/>
          </a:xfrm>
          <a:prstGeom prst="rect">
            <a:avLst/>
          </a:prstGeom>
          <a:noFill/>
        </p:spPr>
        <p:txBody>
          <a:bodyPr wrap="square" rtlCol="0">
            <a:spAutoFit/>
          </a:bodyPr>
          <a:lstStyle/>
          <a:p>
            <a:pPr algn="ctr"/>
            <a:r>
              <a:rPr lang="zh-CN" altLang="en-US" sz="1200" dirty="0"/>
              <a:t>均</a:t>
            </a:r>
            <a:r>
              <a:rPr lang="zh-CN" altLang="en-US" sz="1200" dirty="0" smtClean="0"/>
              <a:t>值滤波</a:t>
            </a:r>
            <a:endParaRPr lang="zh-CN" altLang="en-US" sz="1200" dirty="0"/>
          </a:p>
        </p:txBody>
      </p:sp>
      <p:sp>
        <p:nvSpPr>
          <p:cNvPr id="12" name="文本框 11"/>
          <p:cNvSpPr txBox="1"/>
          <p:nvPr/>
        </p:nvSpPr>
        <p:spPr>
          <a:xfrm>
            <a:off x="7124700" y="5904724"/>
            <a:ext cx="1733550" cy="276999"/>
          </a:xfrm>
          <a:prstGeom prst="rect">
            <a:avLst/>
          </a:prstGeom>
          <a:noFill/>
        </p:spPr>
        <p:txBody>
          <a:bodyPr wrap="square" rtlCol="0">
            <a:spAutoFit/>
          </a:bodyPr>
          <a:lstStyle/>
          <a:p>
            <a:pPr algn="ctr"/>
            <a:r>
              <a:rPr lang="zh-CN" altLang="en-US" sz="1200" dirty="0" smtClean="0"/>
              <a:t>均值滤波</a:t>
            </a:r>
            <a:endParaRPr lang="zh-CN" altLang="en-US" sz="1200" dirty="0"/>
          </a:p>
        </p:txBody>
      </p:sp>
      <p:pic>
        <p:nvPicPr>
          <p:cNvPr id="3" name="图片 2"/>
          <p:cNvPicPr>
            <a:picLocks noChangeAspect="1"/>
          </p:cNvPicPr>
          <p:nvPr/>
        </p:nvPicPr>
        <p:blipFill>
          <a:blip r:embed="rId5"/>
          <a:stretch>
            <a:fillRect/>
          </a:stretch>
        </p:blipFill>
        <p:spPr>
          <a:xfrm>
            <a:off x="6676350" y="1076325"/>
            <a:ext cx="2878583" cy="2160000"/>
          </a:xfrm>
          <a:prstGeom prst="rect">
            <a:avLst/>
          </a:prstGeom>
        </p:spPr>
      </p:pic>
      <p:pic>
        <p:nvPicPr>
          <p:cNvPr id="6" name="图片 5"/>
          <p:cNvPicPr>
            <a:picLocks noChangeAspect="1"/>
          </p:cNvPicPr>
          <p:nvPr/>
        </p:nvPicPr>
        <p:blipFill>
          <a:blip r:embed="rId6"/>
          <a:stretch>
            <a:fillRect/>
          </a:stretch>
        </p:blipFill>
        <p:spPr>
          <a:xfrm>
            <a:off x="6676349" y="3629024"/>
            <a:ext cx="2878583" cy="2160000"/>
          </a:xfrm>
          <a:prstGeom prst="rect">
            <a:avLst/>
          </a:prstGeom>
        </p:spPr>
      </p:pic>
      <p:pic>
        <p:nvPicPr>
          <p:cNvPr id="13" name="图片 1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847098" y="6251329"/>
            <a:ext cx="2251522" cy="420060"/>
          </a:xfrm>
          <a:prstGeom prst="rect">
            <a:avLst/>
          </a:prstGeom>
        </p:spPr>
      </p:pic>
    </p:spTree>
    <p:extLst>
      <p:ext uri="{BB962C8B-B14F-4D97-AF65-F5344CB8AC3E}">
        <p14:creationId xmlns:p14="http://schemas.microsoft.com/office/powerpoint/2010/main" val="3678503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par>
                                <p:cTn id="25" presetID="10" presetClass="entr" presetSubtype="0" fill="hold" nodeType="with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500"/>
                                        <p:tgtEl>
                                          <p:spTgt spid="3"/>
                                        </p:tgtEl>
                                      </p:cBhvr>
                                    </p:animEffect>
                                  </p:childTnLst>
                                </p:cTn>
                              </p:par>
                              <p:par>
                                <p:cTn id="28" presetID="10" presetClass="entr" presetSubtype="0" fill="hold" nodeType="with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fade">
                                      <p:cBhvr>
                                        <p:cTn id="3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838200" y="365126"/>
            <a:ext cx="10515600" cy="71119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4000" dirty="0">
                <a:latin typeface="Adobe 楷体 Std R" panose="02020400000000000000" pitchFamily="18" charset="-122"/>
                <a:ea typeface="Adobe 楷体 Std R" panose="02020400000000000000" pitchFamily="18" charset="-122"/>
              </a:rPr>
              <a:t>实验结果</a:t>
            </a:r>
          </a:p>
          <a:p>
            <a:endParaRPr lang="zh-CN" altLang="en-US" sz="4000" dirty="0">
              <a:latin typeface="Adobe 楷体 Std R" panose="02020400000000000000" pitchFamily="18" charset="-122"/>
              <a:ea typeface="Adobe 楷体 Std R" panose="02020400000000000000" pitchFamily="18" charset="-122"/>
            </a:endParaRPr>
          </a:p>
        </p:txBody>
      </p:sp>
      <p:pic>
        <p:nvPicPr>
          <p:cNvPr id="4" name="图片 3"/>
          <p:cNvPicPr>
            <a:picLocks noChangeAspect="1"/>
          </p:cNvPicPr>
          <p:nvPr/>
        </p:nvPicPr>
        <p:blipFill>
          <a:blip r:embed="rId3"/>
          <a:stretch>
            <a:fillRect/>
          </a:stretch>
        </p:blipFill>
        <p:spPr>
          <a:xfrm>
            <a:off x="1524001" y="1076325"/>
            <a:ext cx="2878583" cy="2160000"/>
          </a:xfrm>
          <a:prstGeom prst="rect">
            <a:avLst/>
          </a:prstGeom>
        </p:spPr>
      </p:pic>
      <p:pic>
        <p:nvPicPr>
          <p:cNvPr id="7" name="图片 6"/>
          <p:cNvPicPr>
            <a:picLocks noChangeAspect="1"/>
          </p:cNvPicPr>
          <p:nvPr/>
        </p:nvPicPr>
        <p:blipFill>
          <a:blip r:embed="rId4"/>
          <a:stretch>
            <a:fillRect/>
          </a:stretch>
        </p:blipFill>
        <p:spPr>
          <a:xfrm>
            <a:off x="1524001" y="3629024"/>
            <a:ext cx="2878583" cy="2160000"/>
          </a:xfrm>
          <a:prstGeom prst="rect">
            <a:avLst/>
          </a:prstGeom>
        </p:spPr>
      </p:pic>
      <p:sp>
        <p:nvSpPr>
          <p:cNvPr id="9" name="文本框 8"/>
          <p:cNvSpPr txBox="1"/>
          <p:nvPr/>
        </p:nvSpPr>
        <p:spPr>
          <a:xfrm>
            <a:off x="2096517" y="3236325"/>
            <a:ext cx="1733550" cy="276999"/>
          </a:xfrm>
          <a:prstGeom prst="rect">
            <a:avLst/>
          </a:prstGeom>
          <a:noFill/>
        </p:spPr>
        <p:txBody>
          <a:bodyPr wrap="square" rtlCol="0">
            <a:spAutoFit/>
          </a:bodyPr>
          <a:lstStyle/>
          <a:p>
            <a:pPr algn="ctr"/>
            <a:r>
              <a:rPr lang="zh-CN" altLang="en-US" sz="1200" dirty="0" smtClean="0"/>
              <a:t>原始轨迹数据</a:t>
            </a:r>
            <a:endParaRPr lang="zh-CN" altLang="en-US" sz="1200" dirty="0"/>
          </a:p>
        </p:txBody>
      </p:sp>
      <p:sp>
        <p:nvSpPr>
          <p:cNvPr id="10" name="文本框 9"/>
          <p:cNvSpPr txBox="1"/>
          <p:nvPr/>
        </p:nvSpPr>
        <p:spPr>
          <a:xfrm>
            <a:off x="2096517" y="5797773"/>
            <a:ext cx="1733550" cy="276999"/>
          </a:xfrm>
          <a:prstGeom prst="rect">
            <a:avLst/>
          </a:prstGeom>
          <a:noFill/>
        </p:spPr>
        <p:txBody>
          <a:bodyPr wrap="square" rtlCol="0">
            <a:spAutoFit/>
          </a:bodyPr>
          <a:lstStyle/>
          <a:p>
            <a:pPr algn="ctr"/>
            <a:r>
              <a:rPr lang="zh-CN" altLang="en-US" sz="1200" dirty="0" smtClean="0"/>
              <a:t>原始轨迹数据</a:t>
            </a:r>
            <a:endParaRPr lang="zh-CN" altLang="en-US" sz="1200" dirty="0"/>
          </a:p>
        </p:txBody>
      </p:sp>
      <p:sp>
        <p:nvSpPr>
          <p:cNvPr id="11" name="文本框 10"/>
          <p:cNvSpPr txBox="1"/>
          <p:nvPr/>
        </p:nvSpPr>
        <p:spPr>
          <a:xfrm>
            <a:off x="7248525" y="3236325"/>
            <a:ext cx="1733550" cy="276999"/>
          </a:xfrm>
          <a:prstGeom prst="rect">
            <a:avLst/>
          </a:prstGeom>
          <a:noFill/>
        </p:spPr>
        <p:txBody>
          <a:bodyPr wrap="square" rtlCol="0">
            <a:spAutoFit/>
          </a:bodyPr>
          <a:lstStyle/>
          <a:p>
            <a:pPr algn="ctr"/>
            <a:r>
              <a:rPr lang="zh-CN" altLang="en-US" sz="1200" dirty="0" smtClean="0"/>
              <a:t>时间片卡尔曼滤波</a:t>
            </a:r>
            <a:endParaRPr lang="zh-CN" altLang="en-US" sz="1200" dirty="0"/>
          </a:p>
        </p:txBody>
      </p:sp>
      <p:pic>
        <p:nvPicPr>
          <p:cNvPr id="5" name="图片 4"/>
          <p:cNvPicPr>
            <a:picLocks noChangeAspect="1"/>
          </p:cNvPicPr>
          <p:nvPr/>
        </p:nvPicPr>
        <p:blipFill>
          <a:blip r:embed="rId5"/>
          <a:stretch>
            <a:fillRect/>
          </a:stretch>
        </p:blipFill>
        <p:spPr>
          <a:xfrm>
            <a:off x="6743025" y="1076325"/>
            <a:ext cx="2878583" cy="2160000"/>
          </a:xfrm>
          <a:prstGeom prst="rect">
            <a:avLst/>
          </a:prstGeom>
        </p:spPr>
      </p:pic>
      <p:pic>
        <p:nvPicPr>
          <p:cNvPr id="8" name="图片 7"/>
          <p:cNvPicPr>
            <a:picLocks noChangeAspect="1"/>
          </p:cNvPicPr>
          <p:nvPr/>
        </p:nvPicPr>
        <p:blipFill>
          <a:blip r:embed="rId6"/>
          <a:stretch>
            <a:fillRect/>
          </a:stretch>
        </p:blipFill>
        <p:spPr>
          <a:xfrm>
            <a:off x="6743024" y="3637773"/>
            <a:ext cx="2878583" cy="2160000"/>
          </a:xfrm>
          <a:prstGeom prst="rect">
            <a:avLst/>
          </a:prstGeom>
        </p:spPr>
      </p:pic>
      <p:sp>
        <p:nvSpPr>
          <p:cNvPr id="13" name="文本框 12"/>
          <p:cNvSpPr txBox="1"/>
          <p:nvPr/>
        </p:nvSpPr>
        <p:spPr>
          <a:xfrm>
            <a:off x="7315540" y="5797773"/>
            <a:ext cx="1733550" cy="276999"/>
          </a:xfrm>
          <a:prstGeom prst="rect">
            <a:avLst/>
          </a:prstGeom>
          <a:noFill/>
        </p:spPr>
        <p:txBody>
          <a:bodyPr wrap="square" rtlCol="0">
            <a:spAutoFit/>
          </a:bodyPr>
          <a:lstStyle/>
          <a:p>
            <a:pPr algn="ctr"/>
            <a:r>
              <a:rPr lang="zh-CN" altLang="en-US" sz="1200" dirty="0" smtClean="0"/>
              <a:t>时间片卡尔曼滤波</a:t>
            </a:r>
            <a:endParaRPr lang="zh-CN" altLang="en-US" sz="1200" dirty="0"/>
          </a:p>
        </p:txBody>
      </p:sp>
      <p:pic>
        <p:nvPicPr>
          <p:cNvPr id="14" name="图片 1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847098" y="6251329"/>
            <a:ext cx="2251522" cy="420060"/>
          </a:xfrm>
          <a:prstGeom prst="rect">
            <a:avLst/>
          </a:prstGeom>
        </p:spPr>
      </p:pic>
    </p:spTree>
    <p:extLst>
      <p:ext uri="{BB962C8B-B14F-4D97-AF65-F5344CB8AC3E}">
        <p14:creationId xmlns:p14="http://schemas.microsoft.com/office/powerpoint/2010/main" val="2404119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par>
                                <p:cTn id="22" presetID="10" presetClass="entr" presetSubtype="0" fill="hold" nodeType="with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500"/>
                                        <p:tgtEl>
                                          <p:spTgt spid="5"/>
                                        </p:tgtEl>
                                      </p:cBhvr>
                                    </p:animEffect>
                                  </p:childTnLst>
                                </p:cTn>
                              </p:par>
                              <p:par>
                                <p:cTn id="25" presetID="10" presetClass="entr" presetSubtype="0" fill="hold" nodeType="with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3"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838200" y="365126"/>
            <a:ext cx="10515600" cy="71119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4000" dirty="0">
                <a:latin typeface="Adobe 楷体 Std R" panose="02020400000000000000" pitchFamily="18" charset="-122"/>
                <a:ea typeface="Adobe 楷体 Std R" panose="02020400000000000000" pitchFamily="18" charset="-122"/>
              </a:rPr>
              <a:t>实验结果</a:t>
            </a:r>
          </a:p>
        </p:txBody>
      </p:sp>
      <p:pic>
        <p:nvPicPr>
          <p:cNvPr id="3" name="图片 2"/>
          <p:cNvPicPr>
            <a:picLocks noChangeAspect="1"/>
          </p:cNvPicPr>
          <p:nvPr/>
        </p:nvPicPr>
        <p:blipFill>
          <a:blip r:embed="rId3"/>
          <a:stretch>
            <a:fillRect/>
          </a:stretch>
        </p:blipFill>
        <p:spPr>
          <a:xfrm>
            <a:off x="1656675" y="1209674"/>
            <a:ext cx="2878583" cy="2160000"/>
          </a:xfrm>
          <a:prstGeom prst="rect">
            <a:avLst/>
          </a:prstGeom>
        </p:spPr>
      </p:pic>
      <p:pic>
        <p:nvPicPr>
          <p:cNvPr id="4" name="图片 3"/>
          <p:cNvPicPr>
            <a:picLocks noChangeAspect="1"/>
          </p:cNvPicPr>
          <p:nvPr/>
        </p:nvPicPr>
        <p:blipFill>
          <a:blip r:embed="rId4"/>
          <a:stretch>
            <a:fillRect/>
          </a:stretch>
        </p:blipFill>
        <p:spPr>
          <a:xfrm>
            <a:off x="6342975" y="1209674"/>
            <a:ext cx="2878583" cy="2160000"/>
          </a:xfrm>
          <a:prstGeom prst="rect">
            <a:avLst/>
          </a:prstGeom>
        </p:spPr>
      </p:pic>
      <p:pic>
        <p:nvPicPr>
          <p:cNvPr id="5" name="图片 4"/>
          <p:cNvPicPr>
            <a:picLocks noChangeAspect="1"/>
          </p:cNvPicPr>
          <p:nvPr/>
        </p:nvPicPr>
        <p:blipFill>
          <a:blip r:embed="rId5"/>
          <a:stretch>
            <a:fillRect/>
          </a:stretch>
        </p:blipFill>
        <p:spPr>
          <a:xfrm>
            <a:off x="1656674" y="3629024"/>
            <a:ext cx="2878583" cy="2160000"/>
          </a:xfrm>
          <a:prstGeom prst="rect">
            <a:avLst/>
          </a:prstGeom>
        </p:spPr>
      </p:pic>
      <p:pic>
        <p:nvPicPr>
          <p:cNvPr id="6" name="图片 5"/>
          <p:cNvPicPr>
            <a:picLocks noChangeAspect="1"/>
          </p:cNvPicPr>
          <p:nvPr/>
        </p:nvPicPr>
        <p:blipFill>
          <a:blip r:embed="rId6"/>
          <a:stretch>
            <a:fillRect/>
          </a:stretch>
        </p:blipFill>
        <p:spPr>
          <a:xfrm>
            <a:off x="6342975" y="3714749"/>
            <a:ext cx="2878583" cy="2160000"/>
          </a:xfrm>
          <a:prstGeom prst="rect">
            <a:avLst/>
          </a:prstGeom>
        </p:spPr>
      </p:pic>
      <p:sp>
        <p:nvSpPr>
          <p:cNvPr id="9" name="文本框 8"/>
          <p:cNvSpPr txBox="1"/>
          <p:nvPr/>
        </p:nvSpPr>
        <p:spPr>
          <a:xfrm>
            <a:off x="2229189" y="3264462"/>
            <a:ext cx="1733550" cy="276999"/>
          </a:xfrm>
          <a:prstGeom prst="rect">
            <a:avLst/>
          </a:prstGeom>
          <a:noFill/>
        </p:spPr>
        <p:txBody>
          <a:bodyPr wrap="square" rtlCol="0">
            <a:spAutoFit/>
          </a:bodyPr>
          <a:lstStyle/>
          <a:p>
            <a:pPr algn="ctr"/>
            <a:r>
              <a:rPr lang="zh-CN" altLang="en-US" sz="1200" dirty="0" smtClean="0"/>
              <a:t>原始轨迹数据</a:t>
            </a:r>
            <a:endParaRPr lang="zh-CN" altLang="en-US" sz="1200" dirty="0"/>
          </a:p>
        </p:txBody>
      </p:sp>
      <p:sp>
        <p:nvSpPr>
          <p:cNvPr id="10" name="文本框 9"/>
          <p:cNvSpPr txBox="1"/>
          <p:nvPr/>
        </p:nvSpPr>
        <p:spPr>
          <a:xfrm>
            <a:off x="2229188" y="5769199"/>
            <a:ext cx="1733550" cy="276999"/>
          </a:xfrm>
          <a:prstGeom prst="rect">
            <a:avLst/>
          </a:prstGeom>
          <a:noFill/>
        </p:spPr>
        <p:txBody>
          <a:bodyPr wrap="square" rtlCol="0">
            <a:spAutoFit/>
          </a:bodyPr>
          <a:lstStyle/>
          <a:p>
            <a:pPr algn="ctr"/>
            <a:r>
              <a:rPr lang="zh-CN" altLang="en-US" sz="1200" dirty="0" smtClean="0"/>
              <a:t>原始轨迹数据</a:t>
            </a:r>
            <a:endParaRPr lang="zh-CN" altLang="en-US" sz="1200" dirty="0"/>
          </a:p>
        </p:txBody>
      </p:sp>
      <p:sp>
        <p:nvSpPr>
          <p:cNvPr id="12" name="文本框 11"/>
          <p:cNvSpPr txBox="1"/>
          <p:nvPr/>
        </p:nvSpPr>
        <p:spPr>
          <a:xfrm>
            <a:off x="6915491" y="3352025"/>
            <a:ext cx="1733550" cy="276999"/>
          </a:xfrm>
          <a:prstGeom prst="rect">
            <a:avLst/>
          </a:prstGeom>
          <a:noFill/>
        </p:spPr>
        <p:txBody>
          <a:bodyPr wrap="square" rtlCol="0">
            <a:spAutoFit/>
          </a:bodyPr>
          <a:lstStyle/>
          <a:p>
            <a:pPr algn="ctr"/>
            <a:r>
              <a:rPr lang="en-US" altLang="zh-CN" sz="1200" dirty="0" smtClean="0"/>
              <a:t>K-means k=5</a:t>
            </a:r>
            <a:endParaRPr lang="zh-CN" altLang="en-US" sz="1200" dirty="0"/>
          </a:p>
        </p:txBody>
      </p:sp>
      <p:sp>
        <p:nvSpPr>
          <p:cNvPr id="13" name="文本框 12"/>
          <p:cNvSpPr txBox="1"/>
          <p:nvPr/>
        </p:nvSpPr>
        <p:spPr>
          <a:xfrm>
            <a:off x="6915491" y="5884274"/>
            <a:ext cx="1733550" cy="276999"/>
          </a:xfrm>
          <a:prstGeom prst="rect">
            <a:avLst/>
          </a:prstGeom>
          <a:noFill/>
        </p:spPr>
        <p:txBody>
          <a:bodyPr wrap="square" rtlCol="0">
            <a:spAutoFit/>
          </a:bodyPr>
          <a:lstStyle/>
          <a:p>
            <a:pPr algn="ctr"/>
            <a:r>
              <a:rPr lang="en-US" altLang="zh-CN" sz="1200" dirty="0" smtClean="0"/>
              <a:t>DJ-Cluster </a:t>
            </a:r>
            <a:r>
              <a:rPr lang="zh-CN" altLang="en-US" sz="1200" dirty="0" smtClean="0"/>
              <a:t>聚类结果</a:t>
            </a:r>
            <a:endParaRPr lang="zh-CN" altLang="en-US" sz="1200" dirty="0"/>
          </a:p>
        </p:txBody>
      </p:sp>
      <p:pic>
        <p:nvPicPr>
          <p:cNvPr id="15" name="图片 1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847098" y="6251329"/>
            <a:ext cx="2251522" cy="420060"/>
          </a:xfrm>
          <a:prstGeom prst="rect">
            <a:avLst/>
          </a:prstGeom>
        </p:spPr>
      </p:pic>
    </p:spTree>
    <p:extLst>
      <p:ext uri="{BB962C8B-B14F-4D97-AF65-F5344CB8AC3E}">
        <p14:creationId xmlns:p14="http://schemas.microsoft.com/office/powerpoint/2010/main" val="2746415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par>
                                <p:cTn id="28" presetID="10" presetClass="entr" presetSubtype="0" fill="hold" nodeType="with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fade">
                                      <p:cBhvr>
                                        <p:cTn id="3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2" grpId="0"/>
      <p:bldP spid="1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6"/>
            <a:ext cx="10515600" cy="988890"/>
          </a:xfrm>
        </p:spPr>
        <p:txBody>
          <a:bodyPr>
            <a:normAutofit/>
          </a:bodyPr>
          <a:lstStyle/>
          <a:p>
            <a:r>
              <a:rPr lang="zh-CN" altLang="en-US" sz="4000" dirty="0" smtClean="0">
                <a:latin typeface="Adobe 楷体 Std R" panose="02020400000000000000" pitchFamily="18" charset="-122"/>
                <a:ea typeface="Adobe 楷体 Std R" panose="02020400000000000000" pitchFamily="18" charset="-122"/>
              </a:rPr>
              <a:t>研究背景</a:t>
            </a:r>
            <a:endParaRPr lang="zh-CN" altLang="en-US" sz="4000" dirty="0">
              <a:latin typeface="Adobe 楷体 Std R" panose="02020400000000000000" pitchFamily="18" charset="-122"/>
              <a:ea typeface="Adobe 楷体 Std R" panose="02020400000000000000" pitchFamily="18" charset="-122"/>
            </a:endParaRPr>
          </a:p>
        </p:txBody>
      </p:sp>
      <p:sp>
        <p:nvSpPr>
          <p:cNvPr id="3" name="内容占位符 2"/>
          <p:cNvSpPr>
            <a:spLocks noGrp="1"/>
          </p:cNvSpPr>
          <p:nvPr>
            <p:ph idx="1"/>
          </p:nvPr>
        </p:nvSpPr>
        <p:spPr>
          <a:xfrm>
            <a:off x="838200" y="1354016"/>
            <a:ext cx="10515600" cy="4822947"/>
          </a:xfrm>
        </p:spPr>
        <p:txBody>
          <a:bodyPr>
            <a:normAutofit/>
          </a:bodyPr>
          <a:lstStyle/>
          <a:p>
            <a:pPr marL="0" indent="0">
              <a:buNone/>
            </a:pPr>
            <a:r>
              <a:rPr lang="zh-CN" altLang="en-US" dirty="0" smtClean="0">
                <a:latin typeface="Adobe 黑体 Std R" panose="020B0400000000000000" pitchFamily="34" charset="-122"/>
                <a:ea typeface="Adobe 黑体 Std R" panose="020B0400000000000000" pitchFamily="34" charset="-122"/>
              </a:rPr>
              <a:t>丰富的传感器支持</a:t>
            </a:r>
            <a:endParaRPr lang="en-US" altLang="zh-CN" dirty="0" smtClean="0">
              <a:latin typeface="Adobe 黑体 Std R" panose="020B0400000000000000" pitchFamily="34" charset="-122"/>
              <a:ea typeface="Adobe 黑体 Std R" panose="020B0400000000000000" pitchFamily="34" charset="-122"/>
            </a:endParaRPr>
          </a:p>
          <a:p>
            <a:pPr lvl="1"/>
            <a:r>
              <a:rPr lang="zh-CN" altLang="en-US" sz="2000" spc="80" dirty="0" smtClean="0">
                <a:latin typeface="楷体"/>
                <a:cs typeface="楷体"/>
              </a:rPr>
              <a:t>越来越多的传感器被集成到智能手机</a:t>
            </a:r>
            <a:r>
              <a:rPr lang="zh-CN" altLang="en-US" sz="2000" spc="80" dirty="0" smtClean="0">
                <a:latin typeface="楷体"/>
                <a:cs typeface="楷体"/>
              </a:rPr>
              <a:t>中</a:t>
            </a:r>
            <a:r>
              <a:rPr lang="zh-CN" altLang="en-US" sz="2000" spc="80" dirty="0" smtClean="0">
                <a:latin typeface="楷体"/>
                <a:cs typeface="楷体"/>
              </a:rPr>
              <a:t>，使得智能手机能够获取更加丰富的感知上下文信息</a:t>
            </a:r>
            <a:r>
              <a:rPr lang="zh-CN" altLang="en-US" sz="2000" spc="25" dirty="0" smtClean="0">
                <a:latin typeface="楷体"/>
                <a:cs typeface="楷体"/>
              </a:rPr>
              <a:t>。</a:t>
            </a:r>
            <a:endParaRPr lang="zh-CN" altLang="en-US" sz="2000" dirty="0" smtClean="0">
              <a:latin typeface="楷体"/>
              <a:cs typeface="楷体"/>
            </a:endParaRPr>
          </a:p>
          <a:p>
            <a:pPr marL="457200" lvl="1" indent="0">
              <a:buNone/>
            </a:pPr>
            <a:endParaRPr lang="zh-CN" altLang="en-US" sz="1600" dirty="0" smtClean="0">
              <a:latin typeface="楷体"/>
              <a:cs typeface="楷体"/>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47098" y="6251329"/>
            <a:ext cx="2251522" cy="420060"/>
          </a:xfrm>
          <a:prstGeom prst="rect">
            <a:avLst/>
          </a:prstGeom>
        </p:spPr>
      </p:pic>
      <p:sp>
        <p:nvSpPr>
          <p:cNvPr id="7" name="object 8"/>
          <p:cNvSpPr/>
          <p:nvPr/>
        </p:nvSpPr>
        <p:spPr>
          <a:xfrm>
            <a:off x="2623848" y="2342906"/>
            <a:ext cx="6500273" cy="3427089"/>
          </a:xfrm>
          <a:prstGeom prst="rect">
            <a:avLst/>
          </a:prstGeom>
          <a:blipFill>
            <a:blip r:embed="rId4" cstate="print"/>
            <a:stretch>
              <a:fillRect/>
            </a:stretch>
          </a:blipFill>
        </p:spPr>
        <p:txBody>
          <a:bodyPr wrap="square" lIns="0" tIns="0" rIns="0" bIns="0" rtlCol="0"/>
          <a:lstStyle/>
          <a:p>
            <a:pPr algn="ctr"/>
            <a:endParaRPr dirty="0"/>
          </a:p>
        </p:txBody>
      </p:sp>
    </p:spTree>
    <p:extLst>
      <p:ext uri="{BB962C8B-B14F-4D97-AF65-F5344CB8AC3E}">
        <p14:creationId xmlns:p14="http://schemas.microsoft.com/office/powerpoint/2010/main" val="36039254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838200" y="365126"/>
            <a:ext cx="10515600" cy="71119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4000" dirty="0" smtClean="0">
                <a:latin typeface="Adobe 楷体 Std R" panose="02020400000000000000" pitchFamily="18" charset="-122"/>
                <a:ea typeface="Adobe 楷体 Std R" panose="02020400000000000000" pitchFamily="18" charset="-122"/>
              </a:rPr>
              <a:t>轨迹处理</a:t>
            </a:r>
            <a:r>
              <a:rPr lang="en-US" altLang="zh-CN" sz="4000" dirty="0" smtClean="0">
                <a:latin typeface="Adobe 楷体 Std R" panose="02020400000000000000" pitchFamily="18" charset="-122"/>
                <a:ea typeface="Adobe 楷体 Std R" panose="02020400000000000000" pitchFamily="18" charset="-122"/>
              </a:rPr>
              <a:t>-</a:t>
            </a:r>
            <a:r>
              <a:rPr lang="zh-CN" altLang="en-US" sz="4000" dirty="0" smtClean="0">
                <a:latin typeface="Adobe 楷体 Std R" panose="02020400000000000000" pitchFamily="18" charset="-122"/>
                <a:ea typeface="Adobe 楷体 Std R" panose="02020400000000000000" pitchFamily="18" charset="-122"/>
              </a:rPr>
              <a:t>位置点聚类</a:t>
            </a:r>
            <a:endParaRPr lang="zh-CN" altLang="en-US" sz="4000" dirty="0">
              <a:latin typeface="Adobe 楷体 Std R" panose="02020400000000000000" pitchFamily="18" charset="-122"/>
              <a:ea typeface="Adobe 楷体 Std R" panose="02020400000000000000" pitchFamily="18" charset="-122"/>
            </a:endParaRP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47098" y="6251329"/>
            <a:ext cx="2251522" cy="420060"/>
          </a:xfrm>
          <a:prstGeom prst="rect">
            <a:avLst/>
          </a:prstGeom>
        </p:spPr>
      </p:pic>
      <p:pic>
        <p:nvPicPr>
          <p:cNvPr id="4" name="图片 3"/>
          <p:cNvPicPr>
            <a:picLocks noChangeAspect="1"/>
          </p:cNvPicPr>
          <p:nvPr/>
        </p:nvPicPr>
        <p:blipFill>
          <a:blip r:embed="rId3"/>
          <a:stretch>
            <a:fillRect/>
          </a:stretch>
        </p:blipFill>
        <p:spPr>
          <a:xfrm>
            <a:off x="1656672" y="1122111"/>
            <a:ext cx="2878583" cy="2160000"/>
          </a:xfrm>
          <a:prstGeom prst="rect">
            <a:avLst/>
          </a:prstGeom>
        </p:spPr>
      </p:pic>
      <p:pic>
        <p:nvPicPr>
          <p:cNvPr id="5" name="图片 4"/>
          <p:cNvPicPr>
            <a:picLocks noChangeAspect="1"/>
          </p:cNvPicPr>
          <p:nvPr/>
        </p:nvPicPr>
        <p:blipFill>
          <a:blip r:embed="rId4"/>
          <a:stretch>
            <a:fillRect/>
          </a:stretch>
        </p:blipFill>
        <p:spPr>
          <a:xfrm>
            <a:off x="6425387" y="1122111"/>
            <a:ext cx="2878583" cy="2160000"/>
          </a:xfrm>
          <a:prstGeom prst="rect">
            <a:avLst/>
          </a:prstGeom>
        </p:spPr>
      </p:pic>
      <p:sp>
        <p:nvSpPr>
          <p:cNvPr id="8" name="文本框 7"/>
          <p:cNvSpPr txBox="1"/>
          <p:nvPr/>
        </p:nvSpPr>
        <p:spPr>
          <a:xfrm>
            <a:off x="2229189" y="3264462"/>
            <a:ext cx="1733550" cy="276999"/>
          </a:xfrm>
          <a:prstGeom prst="rect">
            <a:avLst/>
          </a:prstGeom>
          <a:noFill/>
        </p:spPr>
        <p:txBody>
          <a:bodyPr wrap="square" rtlCol="0">
            <a:spAutoFit/>
          </a:bodyPr>
          <a:lstStyle/>
          <a:p>
            <a:pPr algn="ctr"/>
            <a:r>
              <a:rPr lang="zh-CN" altLang="en-US" sz="1200" dirty="0" smtClean="0"/>
              <a:t>原始轨迹数据</a:t>
            </a:r>
            <a:endParaRPr lang="zh-CN" altLang="en-US" sz="1200" dirty="0"/>
          </a:p>
        </p:txBody>
      </p:sp>
      <p:sp>
        <p:nvSpPr>
          <p:cNvPr id="9" name="文本框 8"/>
          <p:cNvSpPr txBox="1"/>
          <p:nvPr/>
        </p:nvSpPr>
        <p:spPr>
          <a:xfrm>
            <a:off x="6997903" y="3334772"/>
            <a:ext cx="1733550" cy="276999"/>
          </a:xfrm>
          <a:prstGeom prst="rect">
            <a:avLst/>
          </a:prstGeom>
          <a:noFill/>
        </p:spPr>
        <p:txBody>
          <a:bodyPr wrap="square" rtlCol="0">
            <a:spAutoFit/>
          </a:bodyPr>
          <a:lstStyle/>
          <a:p>
            <a:pPr algn="ctr"/>
            <a:r>
              <a:rPr lang="zh-CN" altLang="en-US" sz="1200" dirty="0" smtClean="0"/>
              <a:t>改进密度聚类结果</a:t>
            </a:r>
            <a:endParaRPr lang="zh-CN" altLang="en-US" sz="1200" dirty="0"/>
          </a:p>
        </p:txBody>
      </p:sp>
      <p:pic>
        <p:nvPicPr>
          <p:cNvPr id="10" name="图片 9"/>
          <p:cNvPicPr>
            <a:picLocks noChangeAspect="1"/>
          </p:cNvPicPr>
          <p:nvPr/>
        </p:nvPicPr>
        <p:blipFill>
          <a:blip r:embed="rId5"/>
          <a:stretch>
            <a:fillRect/>
          </a:stretch>
        </p:blipFill>
        <p:spPr>
          <a:xfrm>
            <a:off x="1656671" y="3763616"/>
            <a:ext cx="2878583" cy="2160000"/>
          </a:xfrm>
          <a:prstGeom prst="rect">
            <a:avLst/>
          </a:prstGeom>
        </p:spPr>
      </p:pic>
      <p:pic>
        <p:nvPicPr>
          <p:cNvPr id="11" name="图片 10"/>
          <p:cNvPicPr>
            <a:picLocks noChangeAspect="1"/>
          </p:cNvPicPr>
          <p:nvPr/>
        </p:nvPicPr>
        <p:blipFill>
          <a:blip r:embed="rId6"/>
          <a:stretch>
            <a:fillRect/>
          </a:stretch>
        </p:blipFill>
        <p:spPr>
          <a:xfrm>
            <a:off x="6425387" y="3807874"/>
            <a:ext cx="2878583" cy="2160000"/>
          </a:xfrm>
          <a:prstGeom prst="rect">
            <a:avLst/>
          </a:prstGeom>
        </p:spPr>
      </p:pic>
      <p:sp>
        <p:nvSpPr>
          <p:cNvPr id="12" name="文本框 11"/>
          <p:cNvSpPr txBox="1"/>
          <p:nvPr/>
        </p:nvSpPr>
        <p:spPr>
          <a:xfrm>
            <a:off x="2229189" y="5988939"/>
            <a:ext cx="1733550" cy="276999"/>
          </a:xfrm>
          <a:prstGeom prst="rect">
            <a:avLst/>
          </a:prstGeom>
          <a:noFill/>
        </p:spPr>
        <p:txBody>
          <a:bodyPr wrap="square" rtlCol="0">
            <a:spAutoFit/>
          </a:bodyPr>
          <a:lstStyle/>
          <a:p>
            <a:pPr algn="ctr"/>
            <a:r>
              <a:rPr lang="zh-CN" altLang="en-US" sz="1200" dirty="0" smtClean="0"/>
              <a:t>原始轨迹数据</a:t>
            </a:r>
            <a:endParaRPr lang="zh-CN" altLang="en-US" sz="1200" dirty="0"/>
          </a:p>
        </p:txBody>
      </p:sp>
      <p:sp>
        <p:nvSpPr>
          <p:cNvPr id="13" name="文本框 12"/>
          <p:cNvSpPr txBox="1"/>
          <p:nvPr/>
        </p:nvSpPr>
        <p:spPr>
          <a:xfrm>
            <a:off x="6997903" y="6059249"/>
            <a:ext cx="1733550" cy="276999"/>
          </a:xfrm>
          <a:prstGeom prst="rect">
            <a:avLst/>
          </a:prstGeom>
          <a:noFill/>
        </p:spPr>
        <p:txBody>
          <a:bodyPr wrap="square" rtlCol="0">
            <a:spAutoFit/>
          </a:bodyPr>
          <a:lstStyle/>
          <a:p>
            <a:pPr algn="ctr"/>
            <a:r>
              <a:rPr lang="zh-CN" altLang="en-US" sz="1200" dirty="0" smtClean="0"/>
              <a:t>改进密度聚类结果</a:t>
            </a:r>
            <a:endParaRPr lang="zh-CN" altLang="en-US" sz="1200" dirty="0"/>
          </a:p>
        </p:txBody>
      </p:sp>
    </p:spTree>
    <p:extLst>
      <p:ext uri="{BB962C8B-B14F-4D97-AF65-F5344CB8AC3E}">
        <p14:creationId xmlns:p14="http://schemas.microsoft.com/office/powerpoint/2010/main" val="1912725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par>
                                <p:cTn id="25" presetID="10"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2" grpId="0"/>
      <p:bldP spid="13"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838200" y="365126"/>
            <a:ext cx="10515600" cy="71119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4000" dirty="0" smtClean="0">
                <a:latin typeface="Adobe 楷体 Std R" panose="02020400000000000000" pitchFamily="18" charset="-122"/>
                <a:ea typeface="Adobe 楷体 Std R" panose="02020400000000000000" pitchFamily="18" charset="-122"/>
              </a:rPr>
              <a:t>实验结果分析</a:t>
            </a:r>
            <a:endParaRPr lang="zh-CN" altLang="en-US" sz="4000" dirty="0">
              <a:latin typeface="Adobe 楷体 Std R" panose="02020400000000000000" pitchFamily="18" charset="-122"/>
              <a:ea typeface="Adobe 楷体 Std R" panose="02020400000000000000" pitchFamily="18" charset="-122"/>
            </a:endParaRPr>
          </a:p>
        </p:txBody>
      </p:sp>
      <p:sp>
        <p:nvSpPr>
          <p:cNvPr id="7" name="内容占位符 2"/>
          <p:cNvSpPr txBox="1">
            <a:spLocks/>
          </p:cNvSpPr>
          <p:nvPr/>
        </p:nvSpPr>
        <p:spPr>
          <a:xfrm>
            <a:off x="838200" y="1354016"/>
            <a:ext cx="10515600" cy="482294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altLang="zh-CN" sz="2000" dirty="0" smtClean="0">
              <a:latin typeface="Adobe 楷体 Std R" panose="02020400000000000000" pitchFamily="18" charset="-122"/>
              <a:ea typeface="Adobe 楷体 Std R" panose="02020400000000000000" pitchFamily="18" charset="-122"/>
            </a:endParaRPr>
          </a:p>
        </p:txBody>
      </p:sp>
      <p:graphicFrame>
        <p:nvGraphicFramePr>
          <p:cNvPr id="8" name="图表 7"/>
          <p:cNvGraphicFramePr/>
          <p:nvPr>
            <p:extLst>
              <p:ext uri="{D42A27DB-BD31-4B8C-83A1-F6EECF244321}">
                <p14:modId xmlns:p14="http://schemas.microsoft.com/office/powerpoint/2010/main" val="1693039872"/>
              </p:ext>
            </p:extLst>
          </p:nvPr>
        </p:nvGraphicFramePr>
        <p:xfrm>
          <a:off x="761015" y="1054979"/>
          <a:ext cx="5552189" cy="3663889"/>
        </p:xfrm>
        <a:graphic>
          <a:graphicData uri="http://schemas.openxmlformats.org/drawingml/2006/chart">
            <c:chart xmlns:c="http://schemas.openxmlformats.org/drawingml/2006/chart" xmlns:r="http://schemas.openxmlformats.org/officeDocument/2006/relationships" r:id="rId3"/>
          </a:graphicData>
        </a:graphic>
      </p:graphicFrame>
      <p:pic>
        <p:nvPicPr>
          <p:cNvPr id="9" name="图片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47098" y="6251329"/>
            <a:ext cx="2251522" cy="420060"/>
          </a:xfrm>
          <a:prstGeom prst="rect">
            <a:avLst/>
          </a:prstGeom>
        </p:spPr>
      </p:pic>
      <p:pic>
        <p:nvPicPr>
          <p:cNvPr id="3" name="图片 2"/>
          <p:cNvPicPr>
            <a:picLocks noChangeAspect="1"/>
          </p:cNvPicPr>
          <p:nvPr/>
        </p:nvPicPr>
        <p:blipFill>
          <a:blip r:embed="rId5"/>
          <a:stretch>
            <a:fillRect/>
          </a:stretch>
        </p:blipFill>
        <p:spPr>
          <a:xfrm>
            <a:off x="1074818" y="4834980"/>
            <a:ext cx="4779444" cy="1789749"/>
          </a:xfrm>
          <a:prstGeom prst="rect">
            <a:avLst/>
          </a:prstGeom>
        </p:spPr>
      </p:pic>
      <p:pic>
        <p:nvPicPr>
          <p:cNvPr id="4" name="图片 3"/>
          <p:cNvPicPr>
            <a:picLocks noChangeAspect="1"/>
          </p:cNvPicPr>
          <p:nvPr/>
        </p:nvPicPr>
        <p:blipFill>
          <a:blip r:embed="rId6"/>
          <a:stretch>
            <a:fillRect/>
          </a:stretch>
        </p:blipFill>
        <p:spPr>
          <a:xfrm>
            <a:off x="6559568" y="365126"/>
            <a:ext cx="5426968" cy="5560418"/>
          </a:xfrm>
          <a:prstGeom prst="rect">
            <a:avLst/>
          </a:prstGeom>
        </p:spPr>
      </p:pic>
    </p:spTree>
    <p:extLst>
      <p:ext uri="{BB962C8B-B14F-4D97-AF65-F5344CB8AC3E}">
        <p14:creationId xmlns:p14="http://schemas.microsoft.com/office/powerpoint/2010/main" val="428544692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838200" y="365126"/>
            <a:ext cx="10515600" cy="71119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4000" dirty="0" smtClean="0">
                <a:latin typeface="Adobe 楷体 Std R" panose="02020400000000000000" pitchFamily="18" charset="-122"/>
                <a:ea typeface="Adobe 楷体 Std R" panose="02020400000000000000" pitchFamily="18" charset="-122"/>
              </a:rPr>
              <a:t>实验结果分析</a:t>
            </a:r>
            <a:endParaRPr lang="zh-CN" altLang="en-US" sz="4000" dirty="0">
              <a:latin typeface="Adobe 楷体 Std R" panose="02020400000000000000" pitchFamily="18" charset="-122"/>
              <a:ea typeface="Adobe 楷体 Std R" panose="02020400000000000000" pitchFamily="18" charset="-122"/>
            </a:endParaRPr>
          </a:p>
        </p:txBody>
      </p:sp>
      <p:sp>
        <p:nvSpPr>
          <p:cNvPr id="7" name="内容占位符 2"/>
          <p:cNvSpPr txBox="1">
            <a:spLocks/>
          </p:cNvSpPr>
          <p:nvPr/>
        </p:nvSpPr>
        <p:spPr>
          <a:xfrm>
            <a:off x="838200" y="1354016"/>
            <a:ext cx="10515600" cy="482294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altLang="zh-CN" sz="2000" dirty="0" smtClean="0">
              <a:latin typeface="Adobe 楷体 Std R" panose="02020400000000000000" pitchFamily="18" charset="-122"/>
              <a:ea typeface="Adobe 楷体 Std R" panose="02020400000000000000" pitchFamily="18" charset="-122"/>
            </a:endParaRPr>
          </a:p>
        </p:txBody>
      </p:sp>
      <p:graphicFrame>
        <p:nvGraphicFramePr>
          <p:cNvPr id="5" name="图表 4"/>
          <p:cNvGraphicFramePr/>
          <p:nvPr>
            <p:extLst>
              <p:ext uri="{D42A27DB-BD31-4B8C-83A1-F6EECF244321}">
                <p14:modId xmlns:p14="http://schemas.microsoft.com/office/powerpoint/2010/main" val="662583913"/>
              </p:ext>
            </p:extLst>
          </p:nvPr>
        </p:nvGraphicFramePr>
        <p:xfrm>
          <a:off x="2438400" y="2112963"/>
          <a:ext cx="6096000" cy="4064000"/>
        </p:xfrm>
        <a:graphic>
          <a:graphicData uri="http://schemas.openxmlformats.org/drawingml/2006/chart">
            <c:chart xmlns:c="http://schemas.openxmlformats.org/drawingml/2006/chart" xmlns:r="http://schemas.openxmlformats.org/officeDocument/2006/relationships" r:id="rId3"/>
          </a:graphicData>
        </a:graphic>
      </p:graphicFrame>
      <p:sp>
        <p:nvSpPr>
          <p:cNvPr id="6" name="内容占位符 2"/>
          <p:cNvSpPr txBox="1">
            <a:spLocks/>
          </p:cNvSpPr>
          <p:nvPr/>
        </p:nvSpPr>
        <p:spPr>
          <a:xfrm>
            <a:off x="990600" y="1506416"/>
            <a:ext cx="10515600" cy="482294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2000" dirty="0" smtClean="0">
                <a:latin typeface="Adobe 楷体 Std R" panose="02020400000000000000" pitchFamily="18" charset="-122"/>
                <a:ea typeface="Adobe 楷体 Std R" panose="02020400000000000000" pitchFamily="18" charset="-122"/>
              </a:rPr>
              <a:t>不同方法计算</a:t>
            </a:r>
            <a:r>
              <a:rPr lang="en-US" altLang="zh-CN" sz="2000" dirty="0" smtClean="0">
                <a:latin typeface="Adobe 楷体 Std R" panose="02020400000000000000" pitchFamily="18" charset="-122"/>
                <a:ea typeface="Adobe 楷体 Std R" panose="02020400000000000000" pitchFamily="18" charset="-122"/>
              </a:rPr>
              <a:t>WiFi </a:t>
            </a:r>
            <a:r>
              <a:rPr lang="zh-CN" altLang="en-US" sz="2000" dirty="0" smtClean="0">
                <a:latin typeface="Adobe 楷体 Std R" panose="02020400000000000000" pitchFamily="18" charset="-122"/>
                <a:ea typeface="Adobe 楷体 Std R" panose="02020400000000000000" pitchFamily="18" charset="-122"/>
              </a:rPr>
              <a:t>数据的实验结果</a:t>
            </a:r>
            <a:endParaRPr lang="en-US" altLang="zh-CN" sz="2000" dirty="0" smtClean="0">
              <a:latin typeface="Adobe 楷体 Std R" panose="02020400000000000000" pitchFamily="18" charset="-122"/>
              <a:ea typeface="Adobe 楷体 Std R" panose="02020400000000000000" pitchFamily="18" charset="-122"/>
            </a:endParaRPr>
          </a:p>
        </p:txBody>
      </p:sp>
      <p:pic>
        <p:nvPicPr>
          <p:cNvPr id="9" name="图片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47098" y="6251329"/>
            <a:ext cx="2251522" cy="420060"/>
          </a:xfrm>
          <a:prstGeom prst="rect">
            <a:avLst/>
          </a:prstGeom>
        </p:spPr>
      </p:pic>
    </p:spTree>
    <p:extLst>
      <p:ext uri="{BB962C8B-B14F-4D97-AF65-F5344CB8AC3E}">
        <p14:creationId xmlns:p14="http://schemas.microsoft.com/office/powerpoint/2010/main" val="244809736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838200" y="365126"/>
            <a:ext cx="10515600" cy="71119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4000" dirty="0" smtClean="0">
                <a:latin typeface="Adobe 楷体 Std R" panose="02020400000000000000" pitchFamily="18" charset="-122"/>
                <a:ea typeface="Adobe 楷体 Std R" panose="02020400000000000000" pitchFamily="18" charset="-122"/>
              </a:rPr>
              <a:t>实验结果分析</a:t>
            </a:r>
            <a:endParaRPr lang="zh-CN" altLang="en-US" sz="4000" dirty="0">
              <a:latin typeface="Adobe 楷体 Std R" panose="02020400000000000000" pitchFamily="18" charset="-122"/>
              <a:ea typeface="Adobe 楷体 Std R" panose="02020400000000000000" pitchFamily="18" charset="-122"/>
            </a:endParaRPr>
          </a:p>
        </p:txBody>
      </p:sp>
      <p:sp>
        <p:nvSpPr>
          <p:cNvPr id="7" name="内容占位符 2"/>
          <p:cNvSpPr txBox="1">
            <a:spLocks/>
          </p:cNvSpPr>
          <p:nvPr/>
        </p:nvSpPr>
        <p:spPr>
          <a:xfrm>
            <a:off x="838200" y="1354016"/>
            <a:ext cx="10515600" cy="482294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altLang="zh-CN" sz="2000" dirty="0" smtClean="0">
              <a:latin typeface="Adobe 楷体 Std R" panose="02020400000000000000" pitchFamily="18" charset="-122"/>
              <a:ea typeface="Adobe 楷体 Std R" panose="02020400000000000000" pitchFamily="18" charset="-122"/>
            </a:endParaRPr>
          </a:p>
        </p:txBody>
      </p:sp>
      <p:sp>
        <p:nvSpPr>
          <p:cNvPr id="6" name="内容占位符 2"/>
          <p:cNvSpPr txBox="1">
            <a:spLocks/>
          </p:cNvSpPr>
          <p:nvPr/>
        </p:nvSpPr>
        <p:spPr>
          <a:xfrm>
            <a:off x="990600" y="1506416"/>
            <a:ext cx="10515600" cy="482294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2000" dirty="0" smtClean="0">
                <a:latin typeface="Adobe 楷体 Std R" panose="02020400000000000000" pitchFamily="18" charset="-122"/>
                <a:ea typeface="Adobe 楷体 Std R" panose="02020400000000000000" pitchFamily="18" charset="-122"/>
              </a:rPr>
              <a:t>基于蓝牙实验结果展示</a:t>
            </a:r>
            <a:endParaRPr lang="en-US" altLang="zh-CN" sz="2000" dirty="0" smtClean="0">
              <a:latin typeface="Adobe 楷体 Std R" panose="02020400000000000000" pitchFamily="18" charset="-122"/>
              <a:ea typeface="Adobe 楷体 Std R" panose="02020400000000000000" pitchFamily="18" charset="-122"/>
            </a:endParaRPr>
          </a:p>
        </p:txBody>
      </p:sp>
      <p:pic>
        <p:nvPicPr>
          <p:cNvPr id="4" name="图片 3"/>
          <p:cNvPicPr>
            <a:picLocks noChangeAspect="1"/>
          </p:cNvPicPr>
          <p:nvPr/>
        </p:nvPicPr>
        <p:blipFill>
          <a:blip r:embed="rId3"/>
          <a:stretch>
            <a:fillRect/>
          </a:stretch>
        </p:blipFill>
        <p:spPr>
          <a:xfrm>
            <a:off x="4151062" y="178905"/>
            <a:ext cx="6862380" cy="6513814"/>
          </a:xfrm>
          <a:prstGeom prst="rect">
            <a:avLst/>
          </a:prstGeom>
        </p:spPr>
      </p:pic>
      <p:pic>
        <p:nvPicPr>
          <p:cNvPr id="8" name="图片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87681" y="6348859"/>
            <a:ext cx="2251522" cy="420060"/>
          </a:xfrm>
          <a:prstGeom prst="rect">
            <a:avLst/>
          </a:prstGeom>
        </p:spPr>
      </p:pic>
    </p:spTree>
    <p:extLst>
      <p:ext uri="{BB962C8B-B14F-4D97-AF65-F5344CB8AC3E}">
        <p14:creationId xmlns:p14="http://schemas.microsoft.com/office/powerpoint/2010/main" val="13425607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838200" y="365126"/>
            <a:ext cx="10515600" cy="71119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4000" dirty="0" smtClean="0">
                <a:latin typeface="Adobe 楷体 Std R" panose="02020400000000000000" pitchFamily="18" charset="-122"/>
                <a:ea typeface="Adobe 楷体 Std R" panose="02020400000000000000" pitchFamily="18" charset="-122"/>
              </a:rPr>
              <a:t>实验结果分析</a:t>
            </a:r>
            <a:endParaRPr lang="zh-CN" altLang="en-US" sz="4000" dirty="0">
              <a:latin typeface="Adobe 楷体 Std R" panose="02020400000000000000" pitchFamily="18" charset="-122"/>
              <a:ea typeface="Adobe 楷体 Std R" panose="02020400000000000000" pitchFamily="18" charset="-122"/>
            </a:endParaRPr>
          </a:p>
        </p:txBody>
      </p:sp>
      <p:sp>
        <p:nvSpPr>
          <p:cNvPr id="7" name="内容占位符 2"/>
          <p:cNvSpPr txBox="1">
            <a:spLocks/>
          </p:cNvSpPr>
          <p:nvPr/>
        </p:nvSpPr>
        <p:spPr>
          <a:xfrm>
            <a:off x="838200" y="1354016"/>
            <a:ext cx="10515600" cy="482294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altLang="zh-CN" sz="2000" dirty="0" smtClean="0">
              <a:latin typeface="Adobe 楷体 Std R" panose="02020400000000000000" pitchFamily="18" charset="-122"/>
              <a:ea typeface="Adobe 楷体 Std R" panose="02020400000000000000" pitchFamily="18" charset="-122"/>
            </a:endParaRPr>
          </a:p>
        </p:txBody>
      </p:sp>
      <p:sp>
        <p:nvSpPr>
          <p:cNvPr id="6" name="内容占位符 2"/>
          <p:cNvSpPr txBox="1">
            <a:spLocks/>
          </p:cNvSpPr>
          <p:nvPr/>
        </p:nvSpPr>
        <p:spPr>
          <a:xfrm>
            <a:off x="990600" y="1506416"/>
            <a:ext cx="10515600" cy="482294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2000" dirty="0" smtClean="0">
                <a:latin typeface="Adobe 楷体 Std R" panose="02020400000000000000" pitchFamily="18" charset="-122"/>
                <a:ea typeface="Adobe 楷体 Std R" panose="02020400000000000000" pitchFamily="18" charset="-122"/>
              </a:rPr>
              <a:t>基于数据融合的实验结果</a:t>
            </a:r>
            <a:endParaRPr lang="en-US" altLang="zh-CN" sz="2000" dirty="0" smtClean="0">
              <a:latin typeface="Adobe 楷体 Std R" panose="02020400000000000000" pitchFamily="18" charset="-122"/>
              <a:ea typeface="Adobe 楷体 Std R" panose="02020400000000000000" pitchFamily="18" charset="-122"/>
            </a:endParaRPr>
          </a:p>
        </p:txBody>
      </p:sp>
      <p:pic>
        <p:nvPicPr>
          <p:cNvPr id="3" name="图片 2"/>
          <p:cNvPicPr>
            <a:picLocks noChangeAspect="1"/>
          </p:cNvPicPr>
          <p:nvPr/>
        </p:nvPicPr>
        <p:blipFill>
          <a:blip r:embed="rId3"/>
          <a:stretch>
            <a:fillRect/>
          </a:stretch>
        </p:blipFill>
        <p:spPr>
          <a:xfrm>
            <a:off x="4201907" y="236175"/>
            <a:ext cx="6710913" cy="6480000"/>
          </a:xfrm>
          <a:prstGeom prst="rect">
            <a:avLst/>
          </a:prstGeom>
        </p:spPr>
      </p:pic>
      <p:graphicFrame>
        <p:nvGraphicFramePr>
          <p:cNvPr id="8" name="图表 7"/>
          <p:cNvGraphicFramePr/>
          <p:nvPr>
            <p:extLst>
              <p:ext uri="{D42A27DB-BD31-4B8C-83A1-F6EECF244321}">
                <p14:modId xmlns:p14="http://schemas.microsoft.com/office/powerpoint/2010/main" val="3390718759"/>
              </p:ext>
            </p:extLst>
          </p:nvPr>
        </p:nvGraphicFramePr>
        <p:xfrm>
          <a:off x="198783" y="2554356"/>
          <a:ext cx="4117766" cy="2906479"/>
        </p:xfrm>
        <a:graphic>
          <a:graphicData uri="http://schemas.openxmlformats.org/drawingml/2006/chart">
            <c:chart xmlns:c="http://schemas.openxmlformats.org/drawingml/2006/chart" xmlns:r="http://schemas.openxmlformats.org/officeDocument/2006/relationships" r:id="rId4"/>
          </a:graphicData>
        </a:graphic>
      </p:graphicFrame>
      <p:pic>
        <p:nvPicPr>
          <p:cNvPr id="9" name="图片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87681" y="6348859"/>
            <a:ext cx="2251522" cy="420060"/>
          </a:xfrm>
          <a:prstGeom prst="rect">
            <a:avLst/>
          </a:prstGeom>
        </p:spPr>
      </p:pic>
    </p:spTree>
    <p:extLst>
      <p:ext uri="{BB962C8B-B14F-4D97-AF65-F5344CB8AC3E}">
        <p14:creationId xmlns:p14="http://schemas.microsoft.com/office/powerpoint/2010/main" val="230746111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838200" y="365126"/>
            <a:ext cx="10515600" cy="71119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4000" dirty="0" smtClean="0">
                <a:latin typeface="Adobe 楷体 Std R" panose="02020400000000000000" pitchFamily="18" charset="-122"/>
                <a:ea typeface="Adobe 楷体 Std R" panose="02020400000000000000" pitchFamily="18" charset="-122"/>
              </a:rPr>
              <a:t>总结与展望</a:t>
            </a:r>
            <a:endParaRPr lang="zh-CN" altLang="en-US" sz="4000" dirty="0">
              <a:latin typeface="Adobe 楷体 Std R" panose="02020400000000000000" pitchFamily="18" charset="-122"/>
              <a:ea typeface="Adobe 楷体 Std R" panose="02020400000000000000" pitchFamily="18" charset="-122"/>
            </a:endParaRPr>
          </a:p>
        </p:txBody>
      </p:sp>
      <p:sp>
        <p:nvSpPr>
          <p:cNvPr id="7" name="内容占位符 2"/>
          <p:cNvSpPr txBox="1">
            <a:spLocks/>
          </p:cNvSpPr>
          <p:nvPr/>
        </p:nvSpPr>
        <p:spPr>
          <a:xfrm>
            <a:off x="838200" y="1354016"/>
            <a:ext cx="10515600" cy="482294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l"/>
            </a:pPr>
            <a:r>
              <a:rPr lang="zh-CN" altLang="en-US" sz="2000" dirty="0" smtClean="0">
                <a:latin typeface="Adobe 楷体 Std R" panose="02020400000000000000" pitchFamily="18" charset="-122"/>
                <a:ea typeface="Adobe 楷体 Std R" panose="02020400000000000000" pitchFamily="18" charset="-122"/>
              </a:rPr>
              <a:t>针对如何使用用户非社交感知数据（</a:t>
            </a:r>
            <a:r>
              <a:rPr lang="en-US" altLang="zh-CN" sz="2000" dirty="0" smtClean="0">
                <a:latin typeface="Adobe 楷体 Std R" panose="02020400000000000000" pitchFamily="18" charset="-122"/>
                <a:ea typeface="Adobe 楷体 Std R" panose="02020400000000000000" pitchFamily="18" charset="-122"/>
              </a:rPr>
              <a:t>GPS </a:t>
            </a:r>
            <a:r>
              <a:rPr lang="zh-CN" altLang="en-US" sz="2000" dirty="0" smtClean="0">
                <a:latin typeface="Adobe 楷体 Std R" panose="02020400000000000000" pitchFamily="18" charset="-122"/>
                <a:ea typeface="Adobe 楷体 Std R" panose="02020400000000000000" pitchFamily="18" charset="-122"/>
              </a:rPr>
              <a:t>轨迹数据、</a:t>
            </a:r>
            <a:r>
              <a:rPr lang="en-US" altLang="zh-CN" sz="2000" dirty="0" smtClean="0">
                <a:latin typeface="Adobe 楷体 Std R" panose="02020400000000000000" pitchFamily="18" charset="-122"/>
                <a:ea typeface="Adobe 楷体 Std R" panose="02020400000000000000" pitchFamily="18" charset="-122"/>
              </a:rPr>
              <a:t>WiFi </a:t>
            </a:r>
            <a:r>
              <a:rPr lang="zh-CN" altLang="en-US" sz="2000" dirty="0" smtClean="0">
                <a:latin typeface="Adobe 楷体 Std R" panose="02020400000000000000" pitchFamily="18" charset="-122"/>
                <a:ea typeface="Adobe 楷体 Std R" panose="02020400000000000000" pitchFamily="18" charset="-122"/>
              </a:rPr>
              <a:t>上下文感知数据、蓝牙上下文感知数据）度量用户之间的关系强度问题展开了深入研究，提出了一个分层次的多维度的用户关系强度计算模型。</a:t>
            </a:r>
            <a:endParaRPr lang="en-US" altLang="zh-CN" sz="2000" dirty="0" smtClean="0">
              <a:latin typeface="Adobe 楷体 Std R" panose="02020400000000000000" pitchFamily="18" charset="-122"/>
              <a:ea typeface="Adobe 楷体 Std R" panose="02020400000000000000" pitchFamily="18" charset="-122"/>
            </a:endParaRPr>
          </a:p>
          <a:p>
            <a:pPr marL="0" indent="0">
              <a:buNone/>
            </a:pPr>
            <a:endParaRPr lang="en-US" altLang="zh-CN" sz="2000" dirty="0" smtClean="0">
              <a:latin typeface="Adobe 楷体 Std R" panose="02020400000000000000" pitchFamily="18" charset="-122"/>
              <a:ea typeface="Adobe 楷体 Std R" panose="02020400000000000000" pitchFamily="18" charset="-122"/>
            </a:endParaRPr>
          </a:p>
          <a:p>
            <a:pPr>
              <a:buFont typeface="Wingdings" panose="05000000000000000000" pitchFamily="2" charset="2"/>
              <a:buChar char="l"/>
            </a:pPr>
            <a:r>
              <a:rPr lang="zh-CN" altLang="en-US" sz="2000" dirty="0" smtClean="0">
                <a:latin typeface="Adobe 楷体 Std R" panose="02020400000000000000" pitchFamily="18" charset="-122"/>
                <a:ea typeface="Adobe 楷体 Std R" panose="02020400000000000000" pitchFamily="18" charset="-122"/>
              </a:rPr>
              <a:t>希望能对每层感知数据源计算进行优化，构建通用的数据结构，降低时间复杂度。</a:t>
            </a:r>
            <a:endParaRPr lang="en-US" altLang="zh-CN" sz="2000" dirty="0" smtClean="0">
              <a:latin typeface="Adobe 楷体 Std R" panose="02020400000000000000" pitchFamily="18" charset="-122"/>
              <a:ea typeface="Adobe 楷体 Std R" panose="02020400000000000000" pitchFamily="18" charset="-122"/>
            </a:endParaRPr>
          </a:p>
          <a:p>
            <a:pPr>
              <a:buFont typeface="Wingdings" panose="05000000000000000000" pitchFamily="2" charset="2"/>
              <a:buChar char="l"/>
            </a:pPr>
            <a:r>
              <a:rPr lang="zh-CN" altLang="en-US" sz="2000" dirty="0" smtClean="0">
                <a:latin typeface="Adobe 楷体 Std R" panose="02020400000000000000" pitchFamily="18" charset="-122"/>
                <a:ea typeface="Adobe 楷体 Std R" panose="02020400000000000000" pitchFamily="18" charset="-122"/>
              </a:rPr>
              <a:t>希望构建自动根据反地理编码结果进行推理获取正确的位置语义标签的推理机制。</a:t>
            </a:r>
            <a:endParaRPr lang="en-US" altLang="zh-CN" sz="2000" dirty="0" smtClean="0">
              <a:latin typeface="Adobe 楷体 Std R" panose="02020400000000000000" pitchFamily="18" charset="-122"/>
              <a:ea typeface="Adobe 楷体 Std R" panose="02020400000000000000" pitchFamily="18" charset="-122"/>
            </a:endParaRPr>
          </a:p>
          <a:p>
            <a:pPr>
              <a:buFont typeface="Wingdings" panose="05000000000000000000" pitchFamily="2" charset="2"/>
              <a:buChar char="l"/>
            </a:pPr>
            <a:r>
              <a:rPr lang="zh-CN" altLang="en-US" sz="2000" dirty="0" smtClean="0">
                <a:latin typeface="Adobe 楷体 Std R" panose="02020400000000000000" pitchFamily="18" charset="-122"/>
                <a:ea typeface="Adobe 楷体 Std R" panose="02020400000000000000" pitchFamily="18" charset="-122"/>
              </a:rPr>
              <a:t>希望能够对每种数据源计算结果进行合理加权，同时对每层模型中需要融合的多维结果也进行合理的加权。</a:t>
            </a:r>
            <a:endParaRPr lang="en-US" altLang="zh-CN" sz="2000" dirty="0" smtClean="0">
              <a:latin typeface="Adobe 楷体 Std R" panose="02020400000000000000" pitchFamily="18" charset="-122"/>
              <a:ea typeface="Adobe 楷体 Std R" panose="02020400000000000000" pitchFamily="18" charset="-122"/>
            </a:endParaRPr>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47924" y="6244624"/>
            <a:ext cx="2251522" cy="420060"/>
          </a:xfrm>
          <a:prstGeom prst="rect">
            <a:avLst/>
          </a:prstGeom>
        </p:spPr>
      </p:pic>
    </p:spTree>
    <p:extLst>
      <p:ext uri="{BB962C8B-B14F-4D97-AF65-F5344CB8AC3E}">
        <p14:creationId xmlns:p14="http://schemas.microsoft.com/office/powerpoint/2010/main" val="4112184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2" end="2"/>
                                            </p:txEl>
                                          </p:spTgt>
                                        </p:tgtEl>
                                        <p:attrNameLst>
                                          <p:attrName>style.visibility</p:attrName>
                                        </p:attrNameLst>
                                      </p:cBhvr>
                                      <p:to>
                                        <p:strVal val="visible"/>
                                      </p:to>
                                    </p:set>
                                    <p:animEffect transition="in" filter="fade">
                                      <p:cBhvr>
                                        <p:cTn id="12" dur="500"/>
                                        <p:tgtEl>
                                          <p:spTgt spid="7">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xEl>
                                              <p:pRg st="3" end="3"/>
                                            </p:txEl>
                                          </p:spTgt>
                                        </p:tgtEl>
                                        <p:attrNameLst>
                                          <p:attrName>style.visibility</p:attrName>
                                        </p:attrNameLst>
                                      </p:cBhvr>
                                      <p:to>
                                        <p:strVal val="visible"/>
                                      </p:to>
                                    </p:set>
                                    <p:animEffect transition="in" filter="fade">
                                      <p:cBhvr>
                                        <p:cTn id="17" dur="500"/>
                                        <p:tgtEl>
                                          <p:spTgt spid="7">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xEl>
                                              <p:pRg st="4" end="4"/>
                                            </p:txEl>
                                          </p:spTgt>
                                        </p:tgtEl>
                                        <p:attrNameLst>
                                          <p:attrName>style.visibility</p:attrName>
                                        </p:attrNameLst>
                                      </p:cBhvr>
                                      <p:to>
                                        <p:strVal val="visible"/>
                                      </p:to>
                                    </p:set>
                                    <p:animEffect transition="in" filter="fade">
                                      <p:cBhvr>
                                        <p:cTn id="22" dur="500"/>
                                        <p:tgtEl>
                                          <p:spTgt spid="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838200" y="365126"/>
            <a:ext cx="10515600" cy="71119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4000" dirty="0" smtClean="0">
                <a:latin typeface="Adobe 楷体 Std R" panose="02020400000000000000" pitchFamily="18" charset="-122"/>
                <a:ea typeface="Adobe 楷体 Std R" panose="02020400000000000000" pitchFamily="18" charset="-122"/>
              </a:rPr>
              <a:t>已发表论文</a:t>
            </a:r>
            <a:endParaRPr lang="zh-CN" altLang="en-US" sz="4000" dirty="0">
              <a:latin typeface="Adobe 楷体 Std R" panose="02020400000000000000" pitchFamily="18" charset="-122"/>
              <a:ea typeface="Adobe 楷体 Std R" panose="02020400000000000000" pitchFamily="18" charset="-122"/>
            </a:endParaRPr>
          </a:p>
        </p:txBody>
      </p:sp>
      <p:sp>
        <p:nvSpPr>
          <p:cNvPr id="7" name="内容占位符 2"/>
          <p:cNvSpPr txBox="1">
            <a:spLocks/>
          </p:cNvSpPr>
          <p:nvPr/>
        </p:nvSpPr>
        <p:spPr>
          <a:xfrm>
            <a:off x="838200" y="1354016"/>
            <a:ext cx="10515600" cy="482294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l"/>
            </a:pP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Feng </a:t>
            </a:r>
            <a:r>
              <a:rPr lang="en-US" altLang="zh-CN" sz="1200" dirty="0" err="1" smtClean="0">
                <a:latin typeface="Times New Roman" panose="02020603050405020304" pitchFamily="18" charset="0"/>
                <a:ea typeface="Adobe 楷体 Std R" panose="02020400000000000000" pitchFamily="18" charset="-122"/>
                <a:cs typeface="Times New Roman" panose="02020603050405020304" pitchFamily="18" charset="0"/>
              </a:rPr>
              <a:t>Wang,Dianxi</a:t>
            </a: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 </a:t>
            </a:r>
            <a:r>
              <a:rPr lang="en-US" altLang="zh-CN" sz="1200" dirty="0" err="1" smtClean="0">
                <a:latin typeface="Times New Roman" panose="02020603050405020304" pitchFamily="18" charset="0"/>
                <a:ea typeface="Adobe 楷体 Std R" panose="02020400000000000000" pitchFamily="18" charset="-122"/>
                <a:cs typeface="Times New Roman" panose="02020603050405020304" pitchFamily="18" charset="0"/>
              </a:rPr>
              <a:t>Shi,Xiaoyun</a:t>
            </a: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 </a:t>
            </a:r>
            <a:r>
              <a:rPr lang="en-US" altLang="zh-CN" sz="1200" dirty="0" err="1" smtClean="0">
                <a:latin typeface="Times New Roman" panose="02020603050405020304" pitchFamily="18" charset="0"/>
                <a:ea typeface="Adobe 楷体 Std R" panose="02020400000000000000" pitchFamily="18" charset="-122"/>
                <a:cs typeface="Times New Roman" panose="02020603050405020304" pitchFamily="18" charset="0"/>
              </a:rPr>
              <a:t>Mo,Banghui</a:t>
            </a: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 </a:t>
            </a:r>
            <a:r>
              <a:rPr lang="en-US" altLang="zh-CN" sz="1200" dirty="0" err="1" smtClean="0">
                <a:latin typeface="Times New Roman" panose="02020603050405020304" pitchFamily="18" charset="0"/>
                <a:ea typeface="Adobe 楷体 Std R" panose="02020400000000000000" pitchFamily="18" charset="-122"/>
                <a:cs typeface="Times New Roman" panose="02020603050405020304" pitchFamily="18" charset="0"/>
              </a:rPr>
              <a:t>Zhao,Ruosong</a:t>
            </a: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 Yang. Student Life-Style Analysis and Health Monitoring with smartphone through Spark. 2015 International Conference on Computational Science and Engineering Applications.(EI</a:t>
            </a:r>
            <a:r>
              <a:rPr lang="zh-CN" altLang="en-US" sz="1200" dirty="0" smtClean="0">
                <a:latin typeface="Times New Roman" panose="02020603050405020304" pitchFamily="18" charset="0"/>
                <a:ea typeface="Adobe 楷体 Std R" panose="02020400000000000000" pitchFamily="18" charset="-122"/>
                <a:cs typeface="Times New Roman" panose="02020603050405020304" pitchFamily="18" charset="0"/>
              </a:rPr>
              <a:t>检索</a:t>
            </a: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a:t>
            </a:r>
          </a:p>
          <a:p>
            <a:pPr>
              <a:buFont typeface="Wingdings" panose="05000000000000000000" pitchFamily="2" charset="2"/>
              <a:buChar char="l"/>
            </a:pPr>
            <a:r>
              <a:rPr lang="en-US" altLang="zh-CN" sz="1200" dirty="0" err="1">
                <a:latin typeface="Times New Roman" panose="02020603050405020304" pitchFamily="18" charset="0"/>
                <a:ea typeface="Adobe 楷体 Std R" panose="02020400000000000000" pitchFamily="18" charset="-122"/>
                <a:cs typeface="Times New Roman" panose="02020603050405020304" pitchFamily="18" charset="0"/>
              </a:rPr>
              <a:t>Zhongqiu</a:t>
            </a:r>
            <a:r>
              <a:rPr lang="en-US" altLang="zh-CN" sz="1200" dirty="0">
                <a:latin typeface="Times New Roman" panose="02020603050405020304" pitchFamily="18" charset="0"/>
                <a:ea typeface="Adobe 楷体 Std R" panose="02020400000000000000" pitchFamily="18" charset="-122"/>
                <a:cs typeface="Times New Roman" panose="02020603050405020304" pitchFamily="18" charset="0"/>
              </a:rPr>
              <a:t> Li, </a:t>
            </a:r>
            <a:r>
              <a:rPr lang="en-US" altLang="zh-CN" sz="1200" dirty="0" err="1">
                <a:latin typeface="Times New Roman" panose="02020603050405020304" pitchFamily="18" charset="0"/>
                <a:ea typeface="Adobe 楷体 Std R" panose="02020400000000000000" pitchFamily="18" charset="-122"/>
                <a:cs typeface="Times New Roman" panose="02020603050405020304" pitchFamily="18" charset="0"/>
              </a:rPr>
              <a:t>Dianxi</a:t>
            </a:r>
            <a:r>
              <a:rPr lang="en-US" altLang="zh-CN" sz="1200" dirty="0">
                <a:latin typeface="Times New Roman" panose="02020603050405020304" pitchFamily="18" charset="0"/>
                <a:ea typeface="Adobe 楷体 Std R" panose="02020400000000000000" pitchFamily="18" charset="-122"/>
                <a:cs typeface="Times New Roman" panose="02020603050405020304" pitchFamily="18" charset="0"/>
              </a:rPr>
              <a:t> Shi, Feng Wang, Fan </a:t>
            </a:r>
            <a:r>
              <a:rPr lang="en-US" altLang="zh-CN" sz="1200" dirty="0" err="1">
                <a:latin typeface="Times New Roman" panose="02020603050405020304" pitchFamily="18" charset="0"/>
                <a:ea typeface="Adobe 楷体 Std R" panose="02020400000000000000" pitchFamily="18" charset="-122"/>
                <a:cs typeface="Times New Roman" panose="02020603050405020304" pitchFamily="18" charset="0"/>
              </a:rPr>
              <a:t>Liu.Loneliness</a:t>
            </a:r>
            <a:r>
              <a:rPr lang="en-US" altLang="zh-CN" sz="1200" dirty="0">
                <a:latin typeface="Times New Roman" panose="02020603050405020304" pitchFamily="18" charset="0"/>
                <a:ea typeface="Adobe 楷体 Std R" panose="02020400000000000000" pitchFamily="18" charset="-122"/>
                <a:cs typeface="Times New Roman" panose="02020603050405020304" pitchFamily="18" charset="0"/>
              </a:rPr>
              <a:t> Recognition Based </a:t>
            </a: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on Mobile </a:t>
            </a:r>
            <a:r>
              <a:rPr lang="en-US" altLang="zh-CN" sz="1200" dirty="0">
                <a:latin typeface="Times New Roman" panose="02020603050405020304" pitchFamily="18" charset="0"/>
                <a:ea typeface="Adobe 楷体 Std R" panose="02020400000000000000" pitchFamily="18" charset="-122"/>
                <a:cs typeface="Times New Roman" panose="02020603050405020304" pitchFamily="18" charset="0"/>
              </a:rPr>
              <a:t>Phone </a:t>
            </a:r>
            <a:r>
              <a:rPr lang="en-US" altLang="zh-CN" sz="1200" dirty="0" err="1">
                <a:latin typeface="Times New Roman" panose="02020603050405020304" pitchFamily="18" charset="0"/>
                <a:ea typeface="Adobe 楷体 Std R" panose="02020400000000000000" pitchFamily="18" charset="-122"/>
                <a:cs typeface="Times New Roman" panose="02020603050405020304" pitchFamily="18" charset="0"/>
              </a:rPr>
              <a:t>Data.The</a:t>
            </a:r>
            <a:r>
              <a:rPr lang="en-US" altLang="zh-CN" sz="1200" dirty="0">
                <a:latin typeface="Times New Roman" panose="02020603050405020304" pitchFamily="18" charset="0"/>
                <a:ea typeface="Adobe 楷体 Std R" panose="02020400000000000000" pitchFamily="18" charset="-122"/>
                <a:cs typeface="Times New Roman" panose="02020603050405020304" pitchFamily="18" charset="0"/>
              </a:rPr>
              <a:t> 2016 International Symposium on Advances in </a:t>
            </a:r>
            <a:r>
              <a:rPr lang="en-US" altLang="zh-CN" sz="1200" dirty="0" err="1" smtClean="0">
                <a:latin typeface="Times New Roman" panose="02020603050405020304" pitchFamily="18" charset="0"/>
                <a:ea typeface="Adobe 楷体 Std R" panose="02020400000000000000" pitchFamily="18" charset="-122"/>
                <a:cs typeface="Times New Roman" panose="02020603050405020304" pitchFamily="18" charset="0"/>
              </a:rPr>
              <a:t>Electrical,Electronics</a:t>
            </a: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 </a:t>
            </a:r>
            <a:r>
              <a:rPr lang="en-US" altLang="zh-CN" sz="1200" dirty="0">
                <a:latin typeface="Times New Roman" panose="02020603050405020304" pitchFamily="18" charset="0"/>
                <a:ea typeface="Adobe 楷体 Std R" panose="02020400000000000000" pitchFamily="18" charset="-122"/>
                <a:cs typeface="Times New Roman" panose="02020603050405020304" pitchFamily="18" charset="0"/>
              </a:rPr>
              <a:t>and Computer Engineering.(EI </a:t>
            </a:r>
            <a:r>
              <a:rPr lang="zh-CN" altLang="en-US" sz="1200" dirty="0">
                <a:latin typeface="Times New Roman" panose="02020603050405020304" pitchFamily="18" charset="0"/>
                <a:ea typeface="Adobe 楷体 Std R" panose="02020400000000000000" pitchFamily="18" charset="-122"/>
                <a:cs typeface="Times New Roman" panose="02020603050405020304" pitchFamily="18" charset="0"/>
              </a:rPr>
              <a:t>检索</a:t>
            </a:r>
            <a:r>
              <a:rPr lang="en-US" altLang="zh-CN" sz="1200" dirty="0">
                <a:latin typeface="Times New Roman" panose="02020603050405020304" pitchFamily="18" charset="0"/>
                <a:ea typeface="Adobe 楷体 Std R" panose="02020400000000000000" pitchFamily="18" charset="-122"/>
                <a:cs typeface="Times New Roman" panose="02020603050405020304" pitchFamily="18" charset="0"/>
              </a:rPr>
              <a:t>)</a:t>
            </a:r>
          </a:p>
          <a:p>
            <a:pPr>
              <a:buFont typeface="Wingdings" panose="05000000000000000000" pitchFamily="2" charset="2"/>
              <a:buChar char="l"/>
            </a:pPr>
            <a:r>
              <a:rPr lang="en-US" altLang="zh-CN" sz="1200" dirty="0" err="1" smtClean="0">
                <a:latin typeface="Times New Roman" panose="02020603050405020304" pitchFamily="18" charset="0"/>
                <a:ea typeface="Adobe 楷体 Std R" panose="02020400000000000000" pitchFamily="18" charset="-122"/>
                <a:cs typeface="Times New Roman" panose="02020603050405020304" pitchFamily="18" charset="0"/>
              </a:rPr>
              <a:t>Xiaoyun</a:t>
            </a: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 </a:t>
            </a:r>
            <a:r>
              <a:rPr lang="en-US" altLang="zh-CN" sz="1200" dirty="0">
                <a:latin typeface="Times New Roman" panose="02020603050405020304" pitchFamily="18" charset="0"/>
                <a:ea typeface="Adobe 楷体 Std R" panose="02020400000000000000" pitchFamily="18" charset="-122"/>
                <a:cs typeface="Times New Roman" panose="02020603050405020304" pitchFamily="18" charset="0"/>
              </a:rPr>
              <a:t>Mo, </a:t>
            </a:r>
            <a:r>
              <a:rPr lang="en-US" altLang="zh-CN" sz="1200" dirty="0" err="1">
                <a:latin typeface="Times New Roman" panose="02020603050405020304" pitchFamily="18" charset="0"/>
                <a:ea typeface="Adobe 楷体 Std R" panose="02020400000000000000" pitchFamily="18" charset="-122"/>
                <a:cs typeface="Times New Roman" panose="02020603050405020304" pitchFamily="18" charset="0"/>
              </a:rPr>
              <a:t>Dianxi</a:t>
            </a:r>
            <a:r>
              <a:rPr lang="en-US" altLang="zh-CN" sz="1200" dirty="0">
                <a:latin typeface="Times New Roman" panose="02020603050405020304" pitchFamily="18" charset="0"/>
                <a:ea typeface="Adobe 楷体 Std R" panose="02020400000000000000" pitchFamily="18" charset="-122"/>
                <a:cs typeface="Times New Roman" panose="02020603050405020304" pitchFamily="18" charset="0"/>
              </a:rPr>
              <a:t> Shi, </a:t>
            </a:r>
            <a:r>
              <a:rPr lang="en-US" altLang="zh-CN" sz="1200" dirty="0" err="1">
                <a:latin typeface="Times New Roman" panose="02020603050405020304" pitchFamily="18" charset="0"/>
                <a:ea typeface="Adobe 楷体 Std R" panose="02020400000000000000" pitchFamily="18" charset="-122"/>
                <a:cs typeface="Times New Roman" panose="02020603050405020304" pitchFamily="18" charset="0"/>
              </a:rPr>
              <a:t>Ruosong</a:t>
            </a:r>
            <a:r>
              <a:rPr lang="en-US" altLang="zh-CN" sz="1200" dirty="0">
                <a:latin typeface="Times New Roman" panose="02020603050405020304" pitchFamily="18" charset="0"/>
                <a:ea typeface="Adobe 楷体 Std R" panose="02020400000000000000" pitchFamily="18" charset="-122"/>
                <a:cs typeface="Times New Roman" panose="02020603050405020304" pitchFamily="18" charset="0"/>
              </a:rPr>
              <a:t> Yang, Han Li, </a:t>
            </a:r>
            <a:r>
              <a:rPr lang="en-US" altLang="zh-CN" sz="1200" dirty="0" err="1">
                <a:latin typeface="Times New Roman" panose="02020603050405020304" pitchFamily="18" charset="0"/>
                <a:ea typeface="Adobe 楷体 Std R" panose="02020400000000000000" pitchFamily="18" charset="-122"/>
                <a:cs typeface="Times New Roman" panose="02020603050405020304" pitchFamily="18" charset="0"/>
              </a:rPr>
              <a:t>ZheHang</a:t>
            </a:r>
            <a:r>
              <a:rPr lang="en-US" altLang="zh-CN" sz="1200" dirty="0">
                <a:latin typeface="Times New Roman" panose="02020603050405020304" pitchFamily="18" charset="0"/>
                <a:ea typeface="Adobe 楷体 Std R" panose="02020400000000000000" pitchFamily="18" charset="-122"/>
                <a:cs typeface="Times New Roman" panose="02020603050405020304" pitchFamily="18" charset="0"/>
              </a:rPr>
              <a:t> Tong, Feng </a:t>
            </a:r>
            <a:r>
              <a:rPr lang="en-US" altLang="zh-CN" sz="1200" dirty="0" err="1" smtClean="0">
                <a:latin typeface="Times New Roman" panose="02020603050405020304" pitchFamily="18" charset="0"/>
                <a:ea typeface="Adobe 楷体 Std R" panose="02020400000000000000" pitchFamily="18" charset="-122"/>
                <a:cs typeface="Times New Roman" panose="02020603050405020304" pitchFamily="18" charset="0"/>
              </a:rPr>
              <a:t>Wang.A</a:t>
            </a: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 Framework </a:t>
            </a:r>
            <a:r>
              <a:rPr lang="en-US" altLang="zh-CN" sz="1200" dirty="0">
                <a:latin typeface="Times New Roman" panose="02020603050405020304" pitchFamily="18" charset="0"/>
                <a:ea typeface="Adobe 楷体 Std R" panose="02020400000000000000" pitchFamily="18" charset="-122"/>
                <a:cs typeface="Times New Roman" panose="02020603050405020304" pitchFamily="18" charset="0"/>
              </a:rPr>
              <a:t>of Mobile Sensing Data Collection and Behavior Analysis in an </a:t>
            </a:r>
            <a:r>
              <a:rPr lang="en-US" altLang="zh-CN" sz="1200" dirty="0" err="1" smtClean="0">
                <a:latin typeface="Times New Roman" panose="02020603050405020304" pitchFamily="18" charset="0"/>
                <a:ea typeface="Adobe 楷体 Std R" panose="02020400000000000000" pitchFamily="18" charset="-122"/>
                <a:cs typeface="Times New Roman" panose="02020603050405020304" pitchFamily="18" charset="0"/>
              </a:rPr>
              <a:t>Energyefficient</a:t>
            </a: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 </a:t>
            </a:r>
            <a:r>
              <a:rPr lang="en-US" altLang="zh-CN" sz="1200" dirty="0" err="1" smtClean="0">
                <a:latin typeface="Times New Roman" panose="02020603050405020304" pitchFamily="18" charset="0"/>
                <a:ea typeface="Adobe 楷体 Std R" panose="02020400000000000000" pitchFamily="18" charset="-122"/>
                <a:cs typeface="Times New Roman" panose="02020603050405020304" pitchFamily="18" charset="0"/>
              </a:rPr>
              <a:t>Way.The</a:t>
            </a: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 </a:t>
            </a:r>
            <a:r>
              <a:rPr lang="en-US" altLang="zh-CN" sz="1200" dirty="0">
                <a:latin typeface="Times New Roman" panose="02020603050405020304" pitchFamily="18" charset="0"/>
                <a:ea typeface="Adobe 楷体 Std R" panose="02020400000000000000" pitchFamily="18" charset="-122"/>
                <a:cs typeface="Times New Roman" panose="02020603050405020304" pitchFamily="18" charset="0"/>
              </a:rPr>
              <a:t>8th IEEE International Conference on Social Computing and Networking</a:t>
            </a: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.(EI </a:t>
            </a:r>
            <a:r>
              <a:rPr lang="zh-CN" altLang="en-US" sz="1200" dirty="0">
                <a:latin typeface="Times New Roman" panose="02020603050405020304" pitchFamily="18" charset="0"/>
                <a:ea typeface="Adobe 楷体 Std R" panose="02020400000000000000" pitchFamily="18" charset="-122"/>
                <a:cs typeface="Times New Roman" panose="02020603050405020304" pitchFamily="18" charset="0"/>
              </a:rPr>
              <a:t>检索</a:t>
            </a:r>
            <a:r>
              <a:rPr lang="en-US" altLang="zh-CN" sz="1200" dirty="0">
                <a:latin typeface="Times New Roman" panose="02020603050405020304" pitchFamily="18" charset="0"/>
                <a:ea typeface="Adobe 楷体 Std R" panose="02020400000000000000" pitchFamily="18" charset="-122"/>
                <a:cs typeface="Times New Roman" panose="02020603050405020304" pitchFamily="18" charset="0"/>
              </a:rPr>
              <a:t>)</a:t>
            </a:r>
            <a:endPar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endParaRPr>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47924" y="6244624"/>
            <a:ext cx="2251522" cy="420060"/>
          </a:xfrm>
          <a:prstGeom prst="rect">
            <a:avLst/>
          </a:prstGeom>
        </p:spPr>
      </p:pic>
    </p:spTree>
    <p:extLst>
      <p:ext uri="{BB962C8B-B14F-4D97-AF65-F5344CB8AC3E}">
        <p14:creationId xmlns:p14="http://schemas.microsoft.com/office/powerpoint/2010/main" val="198076631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838200" y="365126"/>
            <a:ext cx="10515600" cy="71119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4000" dirty="0" smtClean="0">
                <a:latin typeface="Adobe 楷体 Std R" panose="02020400000000000000" pitchFamily="18" charset="-122"/>
                <a:ea typeface="Adobe 楷体 Std R" panose="02020400000000000000" pitchFamily="18" charset="-122"/>
              </a:rPr>
              <a:t>部分参考文献</a:t>
            </a:r>
            <a:endParaRPr lang="zh-CN" altLang="en-US" sz="4000" dirty="0">
              <a:latin typeface="Adobe 楷体 Std R" panose="02020400000000000000" pitchFamily="18" charset="-122"/>
              <a:ea typeface="Adobe 楷体 Std R" panose="02020400000000000000" pitchFamily="18" charset="-122"/>
            </a:endParaRPr>
          </a:p>
        </p:txBody>
      </p:sp>
      <p:sp>
        <p:nvSpPr>
          <p:cNvPr id="7" name="内容占位符 2"/>
          <p:cNvSpPr txBox="1">
            <a:spLocks/>
          </p:cNvSpPr>
          <p:nvPr/>
        </p:nvSpPr>
        <p:spPr>
          <a:xfrm>
            <a:off x="838200" y="1354016"/>
            <a:ext cx="10515600" cy="482294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l"/>
            </a:pP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[1] Eagle N, </a:t>
            </a:r>
            <a:r>
              <a:rPr lang="en-US" altLang="zh-CN" sz="1200" dirty="0" err="1" smtClean="0">
                <a:latin typeface="Times New Roman" panose="02020603050405020304" pitchFamily="18" charset="0"/>
                <a:ea typeface="Adobe 楷体 Std R" panose="02020400000000000000" pitchFamily="18" charset="-122"/>
                <a:cs typeface="Times New Roman" panose="02020603050405020304" pitchFamily="18" charset="0"/>
              </a:rPr>
              <a:t>Pentland</a:t>
            </a: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 A. Reality mining: sensing complex social systems[J]. Personal and ubiquitous computing, 2006, 10(4): 255-268.</a:t>
            </a:r>
          </a:p>
          <a:p>
            <a:pPr>
              <a:buFont typeface="Wingdings" panose="05000000000000000000" pitchFamily="2" charset="2"/>
              <a:buChar char="l"/>
            </a:pP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[2] </a:t>
            </a:r>
            <a:r>
              <a:rPr lang="en-US" altLang="zh-CN" sz="1200" dirty="0" err="1" smtClean="0">
                <a:latin typeface="Times New Roman" panose="02020603050405020304" pitchFamily="18" charset="0"/>
                <a:ea typeface="Adobe 楷体 Std R" panose="02020400000000000000" pitchFamily="18" charset="-122"/>
                <a:cs typeface="Times New Roman" panose="02020603050405020304" pitchFamily="18" charset="0"/>
              </a:rPr>
              <a:t>Rachuri</a:t>
            </a: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 K </a:t>
            </a:r>
            <a:r>
              <a:rPr lang="en-US" altLang="zh-CN" sz="1200" dirty="0" err="1" smtClean="0">
                <a:latin typeface="Times New Roman" panose="02020603050405020304" pitchFamily="18" charset="0"/>
                <a:ea typeface="Adobe 楷体 Std R" panose="02020400000000000000" pitchFamily="18" charset="-122"/>
                <a:cs typeface="Times New Roman" panose="02020603050405020304" pitchFamily="18" charset="0"/>
              </a:rPr>
              <a:t>K</a:t>
            </a: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 </a:t>
            </a:r>
            <a:r>
              <a:rPr lang="en-US" altLang="zh-CN" sz="1200" dirty="0" err="1" smtClean="0">
                <a:latin typeface="Times New Roman" panose="02020603050405020304" pitchFamily="18" charset="0"/>
                <a:ea typeface="Adobe 楷体 Std R" panose="02020400000000000000" pitchFamily="18" charset="-122"/>
                <a:cs typeface="Times New Roman" panose="02020603050405020304" pitchFamily="18" charset="0"/>
              </a:rPr>
              <a:t>Musolesi</a:t>
            </a: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 M, </a:t>
            </a:r>
            <a:r>
              <a:rPr lang="en-US" altLang="zh-CN" sz="1200" dirty="0" err="1" smtClean="0">
                <a:latin typeface="Times New Roman" panose="02020603050405020304" pitchFamily="18" charset="0"/>
                <a:ea typeface="Adobe 楷体 Std R" panose="02020400000000000000" pitchFamily="18" charset="-122"/>
                <a:cs typeface="Times New Roman" panose="02020603050405020304" pitchFamily="18" charset="0"/>
              </a:rPr>
              <a:t>Mascolo</a:t>
            </a: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 C, et al. </a:t>
            </a:r>
            <a:r>
              <a:rPr lang="en-US" altLang="zh-CN" sz="1200" dirty="0" err="1" smtClean="0">
                <a:latin typeface="Times New Roman" panose="02020603050405020304" pitchFamily="18" charset="0"/>
                <a:ea typeface="Adobe 楷体 Std R" panose="02020400000000000000" pitchFamily="18" charset="-122"/>
                <a:cs typeface="Times New Roman" panose="02020603050405020304" pitchFamily="18" charset="0"/>
              </a:rPr>
              <a:t>EmotionSense</a:t>
            </a: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 a mobile phones based adaptive platform for experimental social psychology research[C]//Proceedings of the 12th ACM international conference on Ubiquitous computing. ACM, 2010: 281-290.</a:t>
            </a:r>
          </a:p>
          <a:p>
            <a:pPr>
              <a:buFont typeface="Wingdings" panose="05000000000000000000" pitchFamily="2" charset="2"/>
              <a:buChar char="l"/>
            </a:pP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[3] </a:t>
            </a:r>
            <a:r>
              <a:rPr lang="en-US" altLang="zh-CN" sz="1200" dirty="0" err="1" smtClean="0">
                <a:latin typeface="Times New Roman" panose="02020603050405020304" pitchFamily="18" charset="0"/>
                <a:ea typeface="Adobe 楷体 Std R" panose="02020400000000000000" pitchFamily="18" charset="-122"/>
                <a:cs typeface="Times New Roman" panose="02020603050405020304" pitchFamily="18" charset="0"/>
              </a:rPr>
              <a:t>Miluzzo</a:t>
            </a: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 E, Lane N D, </a:t>
            </a:r>
            <a:r>
              <a:rPr lang="en-US" altLang="zh-CN" sz="1200" dirty="0" err="1" smtClean="0">
                <a:latin typeface="Times New Roman" panose="02020603050405020304" pitchFamily="18" charset="0"/>
                <a:ea typeface="Adobe 楷体 Std R" panose="02020400000000000000" pitchFamily="18" charset="-122"/>
                <a:cs typeface="Times New Roman" panose="02020603050405020304" pitchFamily="18" charset="0"/>
              </a:rPr>
              <a:t>Eisenman</a:t>
            </a: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 S B, et al. </a:t>
            </a:r>
            <a:r>
              <a:rPr lang="en-US" altLang="zh-CN" sz="1200" dirty="0" err="1" smtClean="0">
                <a:latin typeface="Times New Roman" panose="02020603050405020304" pitchFamily="18" charset="0"/>
                <a:ea typeface="Adobe 楷体 Std R" panose="02020400000000000000" pitchFamily="18" charset="-122"/>
                <a:cs typeface="Times New Roman" panose="02020603050405020304" pitchFamily="18" charset="0"/>
              </a:rPr>
              <a:t>CenceMe</a:t>
            </a: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–injecting sensing presence into social networking applications[M]//Smart Sensing and Context. Springer Berlin Heidelberg, 2007: 1-28.</a:t>
            </a:r>
          </a:p>
          <a:p>
            <a:pPr>
              <a:buFont typeface="Wingdings" panose="05000000000000000000" pitchFamily="2" charset="2"/>
              <a:buChar char="l"/>
            </a:pP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[4] Dong W, </a:t>
            </a:r>
            <a:r>
              <a:rPr lang="en-US" altLang="zh-CN" sz="1200" dirty="0" err="1" smtClean="0">
                <a:latin typeface="Times New Roman" panose="02020603050405020304" pitchFamily="18" charset="0"/>
                <a:ea typeface="Adobe 楷体 Std R" panose="02020400000000000000" pitchFamily="18" charset="-122"/>
                <a:cs typeface="Times New Roman" panose="02020603050405020304" pitchFamily="18" charset="0"/>
              </a:rPr>
              <a:t>Lepri</a:t>
            </a: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 B, </a:t>
            </a:r>
            <a:r>
              <a:rPr lang="en-US" altLang="zh-CN" sz="1200" dirty="0" err="1" smtClean="0">
                <a:latin typeface="Times New Roman" panose="02020603050405020304" pitchFamily="18" charset="0"/>
                <a:ea typeface="Adobe 楷体 Std R" panose="02020400000000000000" pitchFamily="18" charset="-122"/>
                <a:cs typeface="Times New Roman" panose="02020603050405020304" pitchFamily="18" charset="0"/>
              </a:rPr>
              <a:t>Pentland</a:t>
            </a: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 A S. Modeling the co-evolution of behaviors and social relationships using mobile phone data[C]//Proceedings of the 10th International Conference on Mobile and Ubiquitous Multimedia. ACM, 2011: 134-143.</a:t>
            </a:r>
          </a:p>
          <a:p>
            <a:pPr>
              <a:buFont typeface="Wingdings" panose="05000000000000000000" pitchFamily="2" charset="2"/>
              <a:buChar char="l"/>
            </a:pP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[5] </a:t>
            </a:r>
            <a:r>
              <a:rPr lang="en-US" altLang="zh-CN" sz="1200" dirty="0" err="1" smtClean="0">
                <a:latin typeface="Times New Roman" panose="02020603050405020304" pitchFamily="18" charset="0"/>
                <a:ea typeface="Adobe 楷体 Std R" panose="02020400000000000000" pitchFamily="18" charset="-122"/>
                <a:cs typeface="Times New Roman" panose="02020603050405020304" pitchFamily="18" charset="0"/>
              </a:rPr>
              <a:t>Thiagarajan</a:t>
            </a: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 A, </a:t>
            </a:r>
            <a:r>
              <a:rPr lang="en-US" altLang="zh-CN" sz="1200" dirty="0" err="1" smtClean="0">
                <a:latin typeface="Times New Roman" panose="02020603050405020304" pitchFamily="18" charset="0"/>
                <a:ea typeface="Adobe 楷体 Std R" panose="02020400000000000000" pitchFamily="18" charset="-122"/>
                <a:cs typeface="Times New Roman" panose="02020603050405020304" pitchFamily="18" charset="0"/>
              </a:rPr>
              <a:t>Ravindranath</a:t>
            </a: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 L, </a:t>
            </a:r>
            <a:r>
              <a:rPr lang="en-US" altLang="zh-CN" sz="1200" dirty="0" err="1" smtClean="0">
                <a:latin typeface="Times New Roman" panose="02020603050405020304" pitchFamily="18" charset="0"/>
                <a:ea typeface="Adobe 楷体 Std R" panose="02020400000000000000" pitchFamily="18" charset="-122"/>
                <a:cs typeface="Times New Roman" panose="02020603050405020304" pitchFamily="18" charset="0"/>
              </a:rPr>
              <a:t>LaCurts</a:t>
            </a: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 K, et al. </a:t>
            </a:r>
            <a:r>
              <a:rPr lang="en-US" altLang="zh-CN" sz="1200" dirty="0" err="1" smtClean="0">
                <a:latin typeface="Times New Roman" panose="02020603050405020304" pitchFamily="18" charset="0"/>
                <a:ea typeface="Adobe 楷体 Std R" panose="02020400000000000000" pitchFamily="18" charset="-122"/>
                <a:cs typeface="Times New Roman" panose="02020603050405020304" pitchFamily="18" charset="0"/>
              </a:rPr>
              <a:t>VTrack</a:t>
            </a: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 accurate, energy-aware road traffic delay estimation using mobile phones[C]//Proceedings of the 7th ACM Conference on Embedded Networked Sensor Systems. ACM, 2009: 85-98.</a:t>
            </a:r>
          </a:p>
          <a:p>
            <a:pPr>
              <a:buFont typeface="Wingdings" panose="05000000000000000000" pitchFamily="2" charset="2"/>
              <a:buChar char="l"/>
            </a:pP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[6] </a:t>
            </a:r>
            <a:r>
              <a:rPr lang="en-US" altLang="zh-CN" sz="1200" dirty="0" err="1" smtClean="0">
                <a:latin typeface="Times New Roman" panose="02020603050405020304" pitchFamily="18" charset="0"/>
                <a:ea typeface="Adobe 楷体 Std R" panose="02020400000000000000" pitchFamily="18" charset="-122"/>
                <a:cs typeface="Times New Roman" panose="02020603050405020304" pitchFamily="18" charset="0"/>
              </a:rPr>
              <a:t>Kanjo</a:t>
            </a: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 E. </a:t>
            </a:r>
            <a:r>
              <a:rPr lang="en-US" altLang="zh-CN" sz="1200" dirty="0" err="1" smtClean="0">
                <a:latin typeface="Times New Roman" panose="02020603050405020304" pitchFamily="18" charset="0"/>
                <a:ea typeface="Adobe 楷体 Std R" panose="02020400000000000000" pitchFamily="18" charset="-122"/>
                <a:cs typeface="Times New Roman" panose="02020603050405020304" pitchFamily="18" charset="0"/>
              </a:rPr>
              <a:t>NoiseSPY</a:t>
            </a: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 a real-time mobile phone platform for urban noise monitoring and mapping[J]. Mobile Networks and Applications, 2010, 15(4): 562-574.</a:t>
            </a:r>
          </a:p>
          <a:p>
            <a:pPr>
              <a:buFont typeface="Wingdings" panose="05000000000000000000" pitchFamily="2" charset="2"/>
              <a:buChar char="l"/>
            </a:pP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[7] </a:t>
            </a:r>
            <a:r>
              <a:rPr lang="en-US" altLang="zh-CN" sz="1200" dirty="0" err="1" smtClean="0">
                <a:latin typeface="Times New Roman" panose="02020603050405020304" pitchFamily="18" charset="0"/>
                <a:ea typeface="Adobe 楷体 Std R" panose="02020400000000000000" pitchFamily="18" charset="-122"/>
                <a:cs typeface="Times New Roman" panose="02020603050405020304" pitchFamily="18" charset="0"/>
              </a:rPr>
              <a:t>Aharony</a:t>
            </a: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 N, Pan W, </a:t>
            </a:r>
            <a:r>
              <a:rPr lang="en-US" altLang="zh-CN" sz="1200" dirty="0" err="1" smtClean="0">
                <a:latin typeface="Times New Roman" panose="02020603050405020304" pitchFamily="18" charset="0"/>
                <a:ea typeface="Adobe 楷体 Std R" panose="02020400000000000000" pitchFamily="18" charset="-122"/>
                <a:cs typeface="Times New Roman" panose="02020603050405020304" pitchFamily="18" charset="0"/>
              </a:rPr>
              <a:t>Ip</a:t>
            </a: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 C, et al. Social fMRI: Investigating and shaping social mechanisms in the real world[J]. Pervasive and Mobile Computing, 2011, 7(6): 643-659.</a:t>
            </a:r>
          </a:p>
          <a:p>
            <a:pPr>
              <a:buFont typeface="Wingdings" panose="05000000000000000000" pitchFamily="2" charset="2"/>
              <a:buChar char="l"/>
            </a:pP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[8] Wang R, Chen F, Chen Z, et al. </a:t>
            </a:r>
            <a:r>
              <a:rPr lang="en-US" altLang="zh-CN" sz="1200" dirty="0" err="1" smtClean="0">
                <a:latin typeface="Times New Roman" panose="02020603050405020304" pitchFamily="18" charset="0"/>
                <a:ea typeface="Adobe 楷体 Std R" panose="02020400000000000000" pitchFamily="18" charset="-122"/>
                <a:cs typeface="Times New Roman" panose="02020603050405020304" pitchFamily="18" charset="0"/>
              </a:rPr>
              <a:t>StudentLife</a:t>
            </a: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 assessing mental health, academic performance and behavioral trends of college students using smartphones[C]//Proceedings of the 2014 ACM International Joint Conference on Pervasive and Ubiquitous Computing. ACM, 2014: 3-14.</a:t>
            </a:r>
          </a:p>
          <a:p>
            <a:pPr>
              <a:buFont typeface="Wingdings" panose="05000000000000000000" pitchFamily="2" charset="2"/>
              <a:buChar char="l"/>
            </a:pP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[9] </a:t>
            </a:r>
            <a:r>
              <a:rPr lang="en-US" altLang="zh-CN" sz="1200" dirty="0" err="1" smtClean="0">
                <a:latin typeface="Times New Roman" panose="02020603050405020304" pitchFamily="18" charset="0"/>
                <a:ea typeface="Adobe 楷体 Std R" panose="02020400000000000000" pitchFamily="18" charset="-122"/>
                <a:cs typeface="Times New Roman" panose="02020603050405020304" pitchFamily="18" charset="0"/>
              </a:rPr>
              <a:t>Stopczynski</a:t>
            </a: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 A, </a:t>
            </a:r>
            <a:r>
              <a:rPr lang="en-US" altLang="zh-CN" sz="1200" dirty="0" err="1" smtClean="0">
                <a:latin typeface="Times New Roman" panose="02020603050405020304" pitchFamily="18" charset="0"/>
                <a:ea typeface="Adobe 楷体 Std R" panose="02020400000000000000" pitchFamily="18" charset="-122"/>
                <a:cs typeface="Times New Roman" panose="02020603050405020304" pitchFamily="18" charset="0"/>
              </a:rPr>
              <a:t>Sekara</a:t>
            </a: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 V, </a:t>
            </a:r>
            <a:r>
              <a:rPr lang="en-US" altLang="zh-CN" sz="1200" dirty="0" err="1" smtClean="0">
                <a:latin typeface="Times New Roman" panose="02020603050405020304" pitchFamily="18" charset="0"/>
                <a:ea typeface="Adobe 楷体 Std R" panose="02020400000000000000" pitchFamily="18" charset="-122"/>
                <a:cs typeface="Times New Roman" panose="02020603050405020304" pitchFamily="18" charset="0"/>
              </a:rPr>
              <a:t>Sapiezynski</a:t>
            </a: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 P, et al. Measuring large-scale social networks with high resolution[J]. </a:t>
            </a:r>
            <a:r>
              <a:rPr lang="en-US" altLang="zh-CN" sz="1200" dirty="0" err="1" smtClean="0">
                <a:latin typeface="Times New Roman" panose="02020603050405020304" pitchFamily="18" charset="0"/>
                <a:ea typeface="Adobe 楷体 Std R" panose="02020400000000000000" pitchFamily="18" charset="-122"/>
                <a:cs typeface="Times New Roman" panose="02020603050405020304" pitchFamily="18" charset="0"/>
              </a:rPr>
              <a:t>PloS</a:t>
            </a: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 one, 2014, 9(4): e95978.</a:t>
            </a:r>
          </a:p>
          <a:p>
            <a:pPr>
              <a:buFont typeface="Wingdings" panose="05000000000000000000" pitchFamily="2" charset="2"/>
              <a:buChar char="l"/>
            </a:pP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[10] </a:t>
            </a:r>
            <a:r>
              <a:rPr lang="en-US" altLang="zh-CN" sz="1200" dirty="0" err="1" smtClean="0">
                <a:latin typeface="Times New Roman" panose="02020603050405020304" pitchFamily="18" charset="0"/>
                <a:ea typeface="Adobe 楷体 Std R" panose="02020400000000000000" pitchFamily="18" charset="-122"/>
                <a:cs typeface="Times New Roman" panose="02020603050405020304" pitchFamily="18" charset="0"/>
              </a:rPr>
              <a:t>Granovetter</a:t>
            </a: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 M S. The strength of weak ties[J]. American journal of sociology, 1973: 1360-1380.</a:t>
            </a:r>
          </a:p>
          <a:p>
            <a:pPr marL="0" indent="0">
              <a:buNone/>
            </a:pPr>
            <a:endPar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47924" y="6244624"/>
            <a:ext cx="2251522" cy="420060"/>
          </a:xfrm>
          <a:prstGeom prst="rect">
            <a:avLst/>
          </a:prstGeom>
        </p:spPr>
      </p:pic>
    </p:spTree>
    <p:extLst>
      <p:ext uri="{BB962C8B-B14F-4D97-AF65-F5344CB8AC3E}">
        <p14:creationId xmlns:p14="http://schemas.microsoft.com/office/powerpoint/2010/main" val="235192871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887896" y="2879727"/>
            <a:ext cx="10515600" cy="71119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sz="4800" dirty="0" smtClean="0">
                <a:latin typeface="Adobe 楷体 Std R" panose="02020400000000000000" pitchFamily="18" charset="-122"/>
                <a:ea typeface="Adobe 楷体 Std R" panose="02020400000000000000" pitchFamily="18" charset="-122"/>
              </a:rPr>
              <a:t>请各位老师批评指正</a:t>
            </a: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47924" y="6244624"/>
            <a:ext cx="2251522" cy="420060"/>
          </a:xfrm>
          <a:prstGeom prst="rect">
            <a:avLst/>
          </a:prstGeom>
        </p:spPr>
      </p:pic>
    </p:spTree>
    <p:extLst>
      <p:ext uri="{BB962C8B-B14F-4D97-AF65-F5344CB8AC3E}">
        <p14:creationId xmlns:p14="http://schemas.microsoft.com/office/powerpoint/2010/main" val="257387004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6"/>
            <a:ext cx="10515600" cy="988890"/>
          </a:xfrm>
        </p:spPr>
        <p:txBody>
          <a:bodyPr>
            <a:normAutofit/>
          </a:bodyPr>
          <a:lstStyle/>
          <a:p>
            <a:r>
              <a:rPr lang="zh-CN" altLang="en-US" sz="4000" dirty="0" smtClean="0">
                <a:latin typeface="Adobe 楷体 Std R" panose="02020400000000000000" pitchFamily="18" charset="-122"/>
                <a:ea typeface="Adobe 楷体 Std R" panose="02020400000000000000" pitchFamily="18" charset="-122"/>
              </a:rPr>
              <a:t>研究背景</a:t>
            </a:r>
            <a:endParaRPr lang="zh-CN" altLang="en-US" sz="4000" dirty="0">
              <a:latin typeface="Adobe 楷体 Std R" panose="02020400000000000000" pitchFamily="18" charset="-122"/>
              <a:ea typeface="Adobe 楷体 Std R" panose="02020400000000000000" pitchFamily="18" charset="-122"/>
            </a:endParaRPr>
          </a:p>
        </p:txBody>
      </p:sp>
      <p:sp>
        <p:nvSpPr>
          <p:cNvPr id="3" name="内容占位符 2"/>
          <p:cNvSpPr>
            <a:spLocks noGrp="1"/>
          </p:cNvSpPr>
          <p:nvPr>
            <p:ph idx="1"/>
          </p:nvPr>
        </p:nvSpPr>
        <p:spPr>
          <a:xfrm>
            <a:off x="838200" y="1354016"/>
            <a:ext cx="10515600" cy="4822947"/>
          </a:xfrm>
        </p:spPr>
        <p:txBody>
          <a:bodyPr>
            <a:normAutofit/>
          </a:bodyPr>
          <a:lstStyle/>
          <a:p>
            <a:pPr marL="0" indent="0">
              <a:buNone/>
            </a:pPr>
            <a:r>
              <a:rPr lang="zh-CN" altLang="en-US" dirty="0" smtClean="0">
                <a:latin typeface="Adobe 黑体 Std R" panose="020B0400000000000000" pitchFamily="34" charset="-122"/>
                <a:ea typeface="Adobe 黑体 Std R" panose="020B0400000000000000" pitchFamily="34" charset="-122"/>
              </a:rPr>
              <a:t>智能手机运算性能不断提升</a:t>
            </a:r>
            <a:endParaRPr lang="en-US" altLang="zh-CN" dirty="0" smtClean="0">
              <a:latin typeface="Adobe 黑体 Std R" panose="020B0400000000000000" pitchFamily="34" charset="-122"/>
              <a:ea typeface="Adobe 黑体 Std R" panose="020B0400000000000000" pitchFamily="34" charset="-122"/>
            </a:endParaRPr>
          </a:p>
          <a:p>
            <a:pPr lvl="1"/>
            <a:r>
              <a:rPr lang="zh-CN" altLang="en-US" sz="2000" spc="25" dirty="0" smtClean="0">
                <a:latin typeface="楷体"/>
                <a:cs typeface="楷体"/>
              </a:rPr>
              <a:t>现在的智能手机在存储运算容量等功能上有了质的</a:t>
            </a:r>
            <a:r>
              <a:rPr lang="zh-CN" altLang="en-US" sz="2000" spc="-5" dirty="0" smtClean="0">
                <a:latin typeface="楷体"/>
                <a:cs typeface="楷体"/>
              </a:rPr>
              <a:t>飞</a:t>
            </a:r>
            <a:r>
              <a:rPr lang="zh-CN" altLang="en-US" sz="2000" spc="-5" dirty="0" smtClean="0">
                <a:latin typeface="Times New Roman"/>
                <a:cs typeface="Times New Roman"/>
              </a:rPr>
              <a:t> </a:t>
            </a:r>
            <a:r>
              <a:rPr lang="zh-CN" altLang="en-US" sz="2000" spc="5" dirty="0" smtClean="0">
                <a:latin typeface="楷体"/>
                <a:cs typeface="楷体"/>
              </a:rPr>
              <a:t>跃，为研究提供了可行性基础</a:t>
            </a:r>
            <a:r>
              <a:rPr lang="zh-CN" altLang="en-US" sz="2000" spc="-5" dirty="0" smtClean="0">
                <a:latin typeface="楷体"/>
                <a:cs typeface="楷体"/>
              </a:rPr>
              <a:t>。</a:t>
            </a:r>
            <a:endParaRPr lang="zh-CN" altLang="en-US" sz="2000" dirty="0" smtClean="0">
              <a:latin typeface="楷体"/>
              <a:cs typeface="楷体"/>
            </a:endParaRPr>
          </a:p>
          <a:p>
            <a:pPr marL="457200" lvl="1" indent="0">
              <a:buNone/>
            </a:pPr>
            <a:endParaRPr lang="zh-CN" altLang="en-US" sz="1600" dirty="0" smtClean="0">
              <a:latin typeface="楷体"/>
              <a:cs typeface="楷体"/>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47098" y="6251329"/>
            <a:ext cx="2251522" cy="420060"/>
          </a:xfrm>
          <a:prstGeom prst="rect">
            <a:avLst/>
          </a:prstGeom>
        </p:spPr>
      </p:pic>
      <p:sp>
        <p:nvSpPr>
          <p:cNvPr id="6" name="object 8"/>
          <p:cNvSpPr/>
          <p:nvPr/>
        </p:nvSpPr>
        <p:spPr>
          <a:xfrm>
            <a:off x="3380202" y="2566808"/>
            <a:ext cx="4620797" cy="3108435"/>
          </a:xfrm>
          <a:prstGeom prst="rect">
            <a:avLst/>
          </a:prstGeom>
          <a:blipFill>
            <a:blip r:embed="rId4"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26285645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6"/>
            <a:ext cx="10515600" cy="988890"/>
          </a:xfrm>
        </p:spPr>
        <p:txBody>
          <a:bodyPr>
            <a:normAutofit/>
          </a:bodyPr>
          <a:lstStyle/>
          <a:p>
            <a:r>
              <a:rPr lang="zh-CN" altLang="en-US" sz="4000" dirty="0" smtClean="0">
                <a:latin typeface="Adobe 楷体 Std R" panose="02020400000000000000" pitchFamily="18" charset="-122"/>
                <a:ea typeface="Adobe 楷体 Std R" panose="02020400000000000000" pitchFamily="18" charset="-122"/>
              </a:rPr>
              <a:t>研究背景</a:t>
            </a:r>
            <a:endParaRPr lang="zh-CN" altLang="en-US" sz="4000" dirty="0">
              <a:latin typeface="Adobe 楷体 Std R" panose="02020400000000000000" pitchFamily="18" charset="-122"/>
              <a:ea typeface="Adobe 楷体 Std R" panose="02020400000000000000" pitchFamily="18" charset="-122"/>
            </a:endParaRPr>
          </a:p>
        </p:txBody>
      </p:sp>
      <p:sp>
        <p:nvSpPr>
          <p:cNvPr id="3" name="内容占位符 2"/>
          <p:cNvSpPr>
            <a:spLocks noGrp="1"/>
          </p:cNvSpPr>
          <p:nvPr>
            <p:ph idx="1"/>
          </p:nvPr>
        </p:nvSpPr>
        <p:spPr>
          <a:xfrm>
            <a:off x="838200" y="1354016"/>
            <a:ext cx="10515600" cy="4822947"/>
          </a:xfrm>
        </p:spPr>
        <p:txBody>
          <a:bodyPr>
            <a:normAutofit/>
          </a:bodyPr>
          <a:lstStyle/>
          <a:p>
            <a:r>
              <a:rPr lang="zh-CN" altLang="en-US" dirty="0" smtClean="0">
                <a:latin typeface="Adobe 黑体 Std R" panose="020B0400000000000000" pitchFamily="34" charset="-122"/>
                <a:ea typeface="Adobe 黑体 Std R" panose="020B0400000000000000" pitchFamily="34" charset="-122"/>
              </a:rPr>
              <a:t>智能手机普及率不断攀升</a:t>
            </a:r>
            <a:endParaRPr lang="en-US" altLang="zh-CN" dirty="0" smtClean="0">
              <a:latin typeface="Adobe 黑体 Std R" panose="020B0400000000000000" pitchFamily="34" charset="-122"/>
              <a:ea typeface="Adobe 黑体 Std R" panose="020B0400000000000000" pitchFamily="34" charset="-122"/>
            </a:endParaRPr>
          </a:p>
          <a:p>
            <a:pPr lvl="1"/>
            <a:r>
              <a:rPr lang="zh-CN" altLang="en-US" sz="2000" spc="30" dirty="0" smtClean="0">
                <a:latin typeface="楷体"/>
                <a:cs typeface="楷体"/>
              </a:rPr>
              <a:t>国内智能手机普及率</a:t>
            </a:r>
            <a:r>
              <a:rPr lang="zh-CN" altLang="en-US" sz="2000" spc="30" dirty="0" smtClean="0">
                <a:latin typeface="楷体"/>
                <a:cs typeface="楷体"/>
              </a:rPr>
              <a:t>已</a:t>
            </a:r>
            <a:r>
              <a:rPr lang="zh-CN" altLang="en-US" sz="2000" spc="30" dirty="0" smtClean="0">
                <a:latin typeface="楷体"/>
                <a:cs typeface="楷体"/>
              </a:rPr>
              <a:t>超</a:t>
            </a:r>
            <a:r>
              <a:rPr lang="zh-CN" altLang="en-US" sz="2000" spc="-5" dirty="0" smtClean="0">
                <a:latin typeface="楷体"/>
                <a:cs typeface="楷体"/>
              </a:rPr>
              <a:t>过</a:t>
            </a:r>
            <a:r>
              <a:rPr lang="en-US" altLang="zh-CN" sz="2000" spc="-5" dirty="0" smtClean="0">
                <a:latin typeface="Arial"/>
                <a:cs typeface="Arial"/>
              </a:rPr>
              <a:t>46%</a:t>
            </a:r>
            <a:r>
              <a:rPr lang="zh-CN" altLang="en-US" sz="2000" spc="30" dirty="0" smtClean="0">
                <a:latin typeface="楷体"/>
                <a:cs typeface="Arial"/>
              </a:rPr>
              <a:t>，并且</a:t>
            </a:r>
            <a:r>
              <a:rPr lang="zh-CN" altLang="en-US" sz="2000" spc="-5" dirty="0" smtClean="0">
                <a:latin typeface="楷体"/>
                <a:cs typeface="楷体"/>
              </a:rPr>
              <a:t>呈现</a:t>
            </a:r>
            <a:r>
              <a:rPr lang="zh-CN" altLang="en-US" sz="2000" spc="-5" dirty="0" smtClean="0">
                <a:latin typeface="楷体"/>
                <a:cs typeface="楷体"/>
              </a:rPr>
              <a:t>高速</a:t>
            </a:r>
            <a:r>
              <a:rPr lang="zh-CN" altLang="en-US" sz="2000" spc="-5" dirty="0" smtClean="0">
                <a:latin typeface="楷体"/>
                <a:cs typeface="楷体"/>
              </a:rPr>
              <a:t>增长势态。</a:t>
            </a:r>
            <a:endParaRPr lang="zh-CN" altLang="en-US" sz="2000" dirty="0" smtClean="0">
              <a:latin typeface="楷体"/>
              <a:cs typeface="楷体"/>
            </a:endParaRPr>
          </a:p>
          <a:p>
            <a:pPr lvl="1"/>
            <a:endParaRPr lang="zh-CN" altLang="en-US" sz="1600" dirty="0">
              <a:latin typeface="Adobe 黑体 Std R" panose="020B0400000000000000" pitchFamily="34" charset="-122"/>
              <a:ea typeface="Adobe 黑体 Std R" panose="020B0400000000000000" pitchFamily="34" charset="-122"/>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47098" y="6251329"/>
            <a:ext cx="2251522" cy="420060"/>
          </a:xfrm>
          <a:prstGeom prst="rect">
            <a:avLst/>
          </a:prstGeom>
        </p:spPr>
      </p:pic>
      <p:sp>
        <p:nvSpPr>
          <p:cNvPr id="5" name="object 8"/>
          <p:cNvSpPr/>
          <p:nvPr/>
        </p:nvSpPr>
        <p:spPr>
          <a:xfrm>
            <a:off x="3185028" y="2438092"/>
            <a:ext cx="4786154" cy="3505508"/>
          </a:xfrm>
          <a:prstGeom prst="rect">
            <a:avLst/>
          </a:prstGeom>
          <a:blipFill>
            <a:blip r:embed="rId4"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79651026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9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73007" y="2065703"/>
            <a:ext cx="3295999" cy="340081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5" name="圆角矩形 4"/>
          <p:cNvSpPr/>
          <p:nvPr/>
        </p:nvSpPr>
        <p:spPr>
          <a:xfrm>
            <a:off x="7830800" y="4157694"/>
            <a:ext cx="576064" cy="648072"/>
          </a:xfrm>
          <a:prstGeom prst="roundRect">
            <a:avLst/>
          </a:prstGeom>
          <a:solidFill>
            <a:schemeClr val="accent1">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标题 1"/>
          <p:cNvSpPr>
            <a:spLocks noGrp="1"/>
          </p:cNvSpPr>
          <p:nvPr>
            <p:ph type="title"/>
          </p:nvPr>
        </p:nvSpPr>
        <p:spPr>
          <a:xfrm>
            <a:off x="838200" y="365126"/>
            <a:ext cx="10515600" cy="988890"/>
          </a:xfrm>
        </p:spPr>
        <p:txBody>
          <a:bodyPr>
            <a:normAutofit/>
          </a:bodyPr>
          <a:lstStyle/>
          <a:p>
            <a:r>
              <a:rPr lang="zh-CN" altLang="en-US" sz="4000" dirty="0" smtClean="0">
                <a:latin typeface="Adobe 楷体 Std R" panose="02020400000000000000" pitchFamily="18" charset="-122"/>
                <a:ea typeface="Adobe 楷体 Std R" panose="02020400000000000000" pitchFamily="18" charset="-122"/>
              </a:rPr>
              <a:t>研究背景</a:t>
            </a:r>
            <a:endParaRPr lang="zh-CN" altLang="en-US" sz="4000" dirty="0">
              <a:latin typeface="Adobe 楷体 Std R" panose="02020400000000000000" pitchFamily="18" charset="-122"/>
              <a:ea typeface="Adobe 楷体 Std R" panose="02020400000000000000" pitchFamily="18" charset="-122"/>
            </a:endParaRPr>
          </a:p>
        </p:txBody>
      </p:sp>
      <p:sp>
        <p:nvSpPr>
          <p:cNvPr id="7" name="圆角矩形 6"/>
          <p:cNvSpPr/>
          <p:nvPr/>
        </p:nvSpPr>
        <p:spPr>
          <a:xfrm>
            <a:off x="9995385" y="4240520"/>
            <a:ext cx="579850" cy="669410"/>
          </a:xfrm>
          <a:prstGeom prst="roundRect">
            <a:avLst/>
          </a:prstGeom>
          <a:solidFill>
            <a:schemeClr val="accent1">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圆角矩形 7"/>
          <p:cNvSpPr/>
          <p:nvPr/>
        </p:nvSpPr>
        <p:spPr>
          <a:xfrm>
            <a:off x="8971654" y="2065703"/>
            <a:ext cx="858146" cy="585803"/>
          </a:xfrm>
          <a:prstGeom prst="roundRect">
            <a:avLst/>
          </a:prstGeom>
          <a:solidFill>
            <a:schemeClr val="accent1">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descr="图片3.png"/>
          <p:cNvPicPr>
            <a:picLocks noChangeAspect="1"/>
          </p:cNvPicPr>
          <p:nvPr/>
        </p:nvPicPr>
        <p:blipFill>
          <a:blip r:embed="rId4"/>
          <a:stretch>
            <a:fillRect/>
          </a:stretch>
        </p:blipFill>
        <p:spPr>
          <a:xfrm>
            <a:off x="544623" y="1443493"/>
            <a:ext cx="3795835" cy="2416027"/>
          </a:xfrm>
          <a:prstGeom prst="rect">
            <a:avLst/>
          </a:prstGeom>
        </p:spPr>
      </p:pic>
      <p:pic>
        <p:nvPicPr>
          <p:cNvPr id="1026" name="Picture 2" descr="图片搜索结果"/>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0817" y="4219047"/>
            <a:ext cx="3635705" cy="2042605"/>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直接箭头连接符 10"/>
          <p:cNvCxnSpPr>
            <a:stCxn id="9" idx="3"/>
          </p:cNvCxnSpPr>
          <p:nvPr/>
        </p:nvCxnSpPr>
        <p:spPr>
          <a:xfrm>
            <a:off x="4340458" y="2651507"/>
            <a:ext cx="3074133" cy="904609"/>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13" name="直接箭头连接符 12"/>
          <p:cNvCxnSpPr>
            <a:stCxn id="1026" idx="3"/>
          </p:cNvCxnSpPr>
          <p:nvPr/>
        </p:nvCxnSpPr>
        <p:spPr>
          <a:xfrm flipV="1">
            <a:off x="4256522" y="3617845"/>
            <a:ext cx="3158069" cy="1622505"/>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4208049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1026"/>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500"/>
                                        <p:tgtEl>
                                          <p:spTgt spid="11"/>
                                        </p:tgtEl>
                                      </p:cBhvr>
                                    </p:animEffect>
                                  </p:childTnLst>
                                </p:cTn>
                              </p:par>
                              <p:par>
                                <p:cTn id="15" presetID="10"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par>
                          <p:cTn id="18" fill="hold">
                            <p:stCondLst>
                              <p:cond delay="500"/>
                            </p:stCondLst>
                            <p:childTnLst>
                              <p:par>
                                <p:cTn id="19" presetID="10" presetClass="entr" presetSubtype="0" fill="hold" nodeType="after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500"/>
                                        <p:tgtEl>
                                          <p:spTgt spid="4"/>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500"/>
                                        <p:tgtEl>
                                          <p:spTgt spid="5"/>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圆角矩形 10"/>
          <p:cNvSpPr/>
          <p:nvPr/>
        </p:nvSpPr>
        <p:spPr>
          <a:xfrm>
            <a:off x="5879121" y="3273610"/>
            <a:ext cx="2420816" cy="101703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圆角矩形 5"/>
          <p:cNvSpPr/>
          <p:nvPr/>
        </p:nvSpPr>
        <p:spPr>
          <a:xfrm>
            <a:off x="3481753" y="3288324"/>
            <a:ext cx="1403839" cy="98473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a:xfrm>
            <a:off x="838200" y="365126"/>
            <a:ext cx="10515600" cy="988890"/>
          </a:xfrm>
        </p:spPr>
        <p:txBody>
          <a:bodyPr>
            <a:normAutofit/>
          </a:bodyPr>
          <a:lstStyle/>
          <a:p>
            <a:r>
              <a:rPr lang="zh-CN" altLang="en-US" sz="4000" dirty="0" smtClean="0">
                <a:latin typeface="Adobe 楷体 Std R" panose="02020400000000000000" pitchFamily="18" charset="-122"/>
                <a:ea typeface="Adobe 楷体 Std R" panose="02020400000000000000" pitchFamily="18" charset="-122"/>
              </a:rPr>
              <a:t>研究背景</a:t>
            </a:r>
            <a:endParaRPr lang="zh-CN" altLang="en-US" sz="4000" dirty="0">
              <a:latin typeface="Adobe 楷体 Std R" panose="02020400000000000000" pitchFamily="18" charset="-122"/>
              <a:ea typeface="Adobe 楷体 Std R" panose="02020400000000000000" pitchFamily="18" charset="-122"/>
            </a:endParaRPr>
          </a:p>
        </p:txBody>
      </p:sp>
      <p:sp>
        <p:nvSpPr>
          <p:cNvPr id="3" name="内容占位符 2"/>
          <p:cNvSpPr>
            <a:spLocks noGrp="1"/>
          </p:cNvSpPr>
          <p:nvPr>
            <p:ph idx="1"/>
          </p:nvPr>
        </p:nvSpPr>
        <p:spPr>
          <a:xfrm>
            <a:off x="838200" y="1354016"/>
            <a:ext cx="10515600" cy="4822947"/>
          </a:xfrm>
        </p:spPr>
        <p:txBody>
          <a:bodyPr>
            <a:normAutofit/>
          </a:bodyPr>
          <a:lstStyle/>
          <a:p>
            <a:pPr marL="0" indent="0">
              <a:buNone/>
            </a:pPr>
            <a:r>
              <a:rPr lang="zh-CN" altLang="en-US" dirty="0" smtClean="0">
                <a:latin typeface="Adobe 楷体 Std R" panose="02020400000000000000" pitchFamily="18" charset="-122"/>
                <a:ea typeface="Adobe 楷体 Std R" panose="02020400000000000000" pitchFamily="18" charset="-122"/>
              </a:rPr>
              <a:t>心理学中关系强度理论研究</a:t>
            </a:r>
            <a:endParaRPr lang="en-US" altLang="zh-CN" dirty="0" smtClean="0">
              <a:latin typeface="Adobe 楷体 Std R" panose="02020400000000000000" pitchFamily="18" charset="-122"/>
              <a:ea typeface="Adobe 楷体 Std R" panose="02020400000000000000" pitchFamily="18" charset="-122"/>
            </a:endParaRPr>
          </a:p>
          <a:p>
            <a:pPr lvl="1"/>
            <a:r>
              <a:rPr lang="zh-CN" altLang="en-US" sz="2000" spc="80" dirty="0" smtClean="0">
                <a:latin typeface="Adobe 楷体 Std R" panose="02020400000000000000" pitchFamily="18" charset="-122"/>
                <a:ea typeface="Adobe 楷体 Std R" panose="02020400000000000000" pitchFamily="18" charset="-122"/>
                <a:cs typeface="楷体"/>
              </a:rPr>
              <a:t>关系亲密的两个用户会更加倾向于一起进行面对面的</a:t>
            </a:r>
            <a:r>
              <a:rPr lang="zh-CN" altLang="en-US" sz="2000" spc="80" dirty="0" smtClean="0">
                <a:latin typeface="Adobe 楷体 Std R" panose="02020400000000000000" pitchFamily="18" charset="-122"/>
                <a:ea typeface="Adobe 楷体 Std R" panose="02020400000000000000" pitchFamily="18" charset="-122"/>
                <a:cs typeface="楷体"/>
              </a:rPr>
              <a:t>交流共同</a:t>
            </a:r>
            <a:r>
              <a:rPr lang="zh-CN" altLang="en-US" sz="2000" spc="80" dirty="0" smtClean="0">
                <a:latin typeface="Adobe 楷体 Std R" panose="02020400000000000000" pitchFamily="18" charset="-122"/>
                <a:ea typeface="Adobe 楷体 Std R" panose="02020400000000000000" pitchFamily="18" charset="-122"/>
                <a:cs typeface="楷体"/>
              </a:rPr>
              <a:t>进行社交</a:t>
            </a:r>
            <a:r>
              <a:rPr lang="zh-CN" altLang="en-US" sz="2000" spc="80" dirty="0" smtClean="0">
                <a:latin typeface="Adobe 楷体 Std R" panose="02020400000000000000" pitchFamily="18" charset="-122"/>
                <a:ea typeface="Adobe 楷体 Std R" panose="02020400000000000000" pitchFamily="18" charset="-122"/>
                <a:cs typeface="楷体"/>
              </a:rPr>
              <a:t>活动</a:t>
            </a:r>
            <a:r>
              <a:rPr lang="en-US" altLang="zh-CN" sz="2000" baseline="30000" dirty="0" smtClean="0">
                <a:latin typeface="微软雅黑" panose="020B0503020204020204" pitchFamily="34" charset="-122"/>
                <a:ea typeface="微软雅黑" panose="020B0503020204020204" pitchFamily="34" charset="-122"/>
              </a:rPr>
              <a:t>[</a:t>
            </a:r>
            <a:r>
              <a:rPr lang="en-US" altLang="zh-CN" sz="2000" baseline="30000" dirty="0" smtClean="0">
                <a:latin typeface="微软雅黑" panose="020B0503020204020204" pitchFamily="34" charset="-122"/>
                <a:ea typeface="微软雅黑" panose="020B0503020204020204" pitchFamily="34" charset="-122"/>
              </a:rPr>
              <a:t>1]</a:t>
            </a:r>
            <a:r>
              <a:rPr lang="zh-CN" altLang="en-US" sz="2000" spc="80" dirty="0" smtClean="0">
                <a:latin typeface="Adobe 楷体 Std R" panose="02020400000000000000" pitchFamily="18" charset="-122"/>
                <a:ea typeface="Adobe 楷体 Std R" panose="02020400000000000000" pitchFamily="18" charset="-122"/>
                <a:cs typeface="楷体"/>
              </a:rPr>
              <a:t>。</a:t>
            </a:r>
            <a:endParaRPr lang="en-US" altLang="zh-CN" sz="2000" spc="80" dirty="0" smtClean="0">
              <a:latin typeface="Adobe 楷体 Std R" panose="02020400000000000000" pitchFamily="18" charset="-122"/>
              <a:ea typeface="Adobe 楷体 Std R" panose="02020400000000000000" pitchFamily="18" charset="-122"/>
              <a:cs typeface="楷体"/>
            </a:endParaRPr>
          </a:p>
          <a:p>
            <a:pPr lvl="1"/>
            <a:endParaRPr lang="en-US" altLang="zh-CN" sz="2000" spc="80" dirty="0">
              <a:latin typeface="Adobe 楷体 Std R" panose="02020400000000000000" pitchFamily="18" charset="-122"/>
              <a:ea typeface="Adobe 楷体 Std R" panose="02020400000000000000" pitchFamily="18" charset="-122"/>
              <a:cs typeface="楷体"/>
            </a:endParaRPr>
          </a:p>
          <a:p>
            <a:pPr lvl="1"/>
            <a:r>
              <a:rPr lang="zh-CN" altLang="en-US" sz="2000" dirty="0" smtClean="0">
                <a:latin typeface="Adobe 楷体 Std R" panose="02020400000000000000" pitchFamily="18" charset="-122"/>
                <a:ea typeface="Adobe 楷体 Std R" panose="02020400000000000000" pitchFamily="18" charset="-122"/>
                <a:cs typeface="楷体"/>
              </a:rPr>
              <a:t>研究理论显示相似产生喜欢，让人们走的更</a:t>
            </a:r>
            <a:r>
              <a:rPr lang="zh-CN" altLang="en-US" sz="2000" dirty="0" smtClean="0">
                <a:latin typeface="Adobe 楷体 Std R" panose="02020400000000000000" pitchFamily="18" charset="-122"/>
                <a:ea typeface="Adobe 楷体 Std R" panose="02020400000000000000" pitchFamily="18" charset="-122"/>
                <a:cs typeface="楷体"/>
              </a:rPr>
              <a:t>近更</a:t>
            </a:r>
            <a:r>
              <a:rPr lang="zh-CN" altLang="en-US" sz="2000" dirty="0" smtClean="0">
                <a:latin typeface="Adobe 楷体 Std R" panose="02020400000000000000" pitchFamily="18" charset="-122"/>
                <a:ea typeface="Adobe 楷体 Std R" panose="02020400000000000000" pitchFamily="18" charset="-122"/>
                <a:cs typeface="楷体"/>
              </a:rPr>
              <a:t>容易建立友谊成为</a:t>
            </a:r>
            <a:r>
              <a:rPr lang="zh-CN" altLang="en-US" sz="2000" dirty="0" smtClean="0">
                <a:latin typeface="Adobe 楷体 Std R" panose="02020400000000000000" pitchFamily="18" charset="-122"/>
                <a:ea typeface="Adobe 楷体 Std R" panose="02020400000000000000" pitchFamily="18" charset="-122"/>
                <a:cs typeface="楷体"/>
              </a:rPr>
              <a:t>朋友</a:t>
            </a:r>
            <a:r>
              <a:rPr lang="en-US" altLang="zh-CN" sz="2000" baseline="30000" dirty="0" smtClean="0">
                <a:latin typeface="微软雅黑" panose="020B0503020204020204" pitchFamily="34" charset="-122"/>
                <a:ea typeface="微软雅黑" panose="020B0503020204020204" pitchFamily="34" charset="-122"/>
              </a:rPr>
              <a:t>[</a:t>
            </a:r>
            <a:r>
              <a:rPr lang="en-US" altLang="zh-CN" sz="2000" baseline="30000" dirty="0" smtClean="0">
                <a:latin typeface="微软雅黑" panose="020B0503020204020204" pitchFamily="34" charset="-122"/>
                <a:ea typeface="微软雅黑" panose="020B0503020204020204" pitchFamily="34" charset="-122"/>
              </a:rPr>
              <a:t>2] </a:t>
            </a:r>
            <a:r>
              <a:rPr lang="zh-CN" altLang="en-US" sz="2000" dirty="0" smtClean="0">
                <a:latin typeface="Adobe 楷体 Std R" panose="02020400000000000000" pitchFamily="18" charset="-122"/>
                <a:ea typeface="Adobe 楷体 Std R" panose="02020400000000000000" pitchFamily="18" charset="-122"/>
                <a:cs typeface="楷体"/>
              </a:rPr>
              <a:t>。</a:t>
            </a: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47098" y="6251329"/>
            <a:ext cx="2251522" cy="420060"/>
          </a:xfrm>
          <a:prstGeom prst="rect">
            <a:avLst/>
          </a:prstGeom>
        </p:spPr>
      </p:pic>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86906" y="3492929"/>
            <a:ext cx="644770" cy="644770"/>
          </a:xfrm>
          <a:prstGeom prst="rect">
            <a:avLst/>
          </a:prstGeom>
        </p:spPr>
      </p:pic>
      <p:pic>
        <p:nvPicPr>
          <p:cNvPr id="8" name="图片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32737" y="3499279"/>
            <a:ext cx="644770" cy="644770"/>
          </a:xfrm>
          <a:prstGeom prst="rect">
            <a:avLst/>
          </a:prstGeom>
        </p:spPr>
      </p:pic>
      <p:pic>
        <p:nvPicPr>
          <p:cNvPr id="9" name="图片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07722" y="3510513"/>
            <a:ext cx="644770" cy="644770"/>
          </a:xfrm>
          <a:prstGeom prst="rect">
            <a:avLst/>
          </a:prstGeom>
        </p:spPr>
      </p:pic>
      <p:pic>
        <p:nvPicPr>
          <p:cNvPr id="10" name="图片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91045" y="3516863"/>
            <a:ext cx="644770" cy="644770"/>
          </a:xfrm>
          <a:prstGeom prst="rect">
            <a:avLst/>
          </a:prstGeom>
        </p:spPr>
      </p:pic>
      <p:sp>
        <p:nvSpPr>
          <p:cNvPr id="12" name="文本框 11"/>
          <p:cNvSpPr txBox="1"/>
          <p:nvPr/>
        </p:nvSpPr>
        <p:spPr>
          <a:xfrm>
            <a:off x="3902020" y="3239913"/>
            <a:ext cx="359461" cy="307777"/>
          </a:xfrm>
          <a:prstGeom prst="rect">
            <a:avLst/>
          </a:prstGeom>
          <a:noFill/>
        </p:spPr>
        <p:txBody>
          <a:bodyPr wrap="square" rtlCol="0">
            <a:spAutoFit/>
          </a:bodyPr>
          <a:lstStyle/>
          <a:p>
            <a:r>
              <a:rPr lang="en-US" altLang="zh-CN" sz="1400" b="1" dirty="0" smtClean="0">
                <a:solidFill>
                  <a:srgbClr val="FF0000"/>
                </a:solidFill>
              </a:rPr>
              <a:t>A</a:t>
            </a:r>
            <a:endParaRPr lang="zh-CN" altLang="en-US" sz="1400" b="1" dirty="0">
              <a:solidFill>
                <a:srgbClr val="FF0000"/>
              </a:solidFill>
            </a:endParaRPr>
          </a:p>
        </p:txBody>
      </p:sp>
      <p:sp>
        <p:nvSpPr>
          <p:cNvPr id="13" name="文本框 12"/>
          <p:cNvSpPr txBox="1"/>
          <p:nvPr/>
        </p:nvSpPr>
        <p:spPr>
          <a:xfrm>
            <a:off x="6325622" y="3266986"/>
            <a:ext cx="359461" cy="307777"/>
          </a:xfrm>
          <a:prstGeom prst="rect">
            <a:avLst/>
          </a:prstGeom>
          <a:noFill/>
        </p:spPr>
        <p:txBody>
          <a:bodyPr wrap="square" rtlCol="0">
            <a:spAutoFit/>
          </a:bodyPr>
          <a:lstStyle/>
          <a:p>
            <a:r>
              <a:rPr lang="en-US" altLang="zh-CN" sz="1400" b="1" dirty="0" smtClean="0">
                <a:solidFill>
                  <a:srgbClr val="FF0000"/>
                </a:solidFill>
              </a:rPr>
              <a:t>A</a:t>
            </a:r>
            <a:endParaRPr lang="zh-CN" altLang="en-US" sz="1400" b="1" dirty="0">
              <a:solidFill>
                <a:srgbClr val="FF0000"/>
              </a:solidFill>
            </a:endParaRPr>
          </a:p>
        </p:txBody>
      </p:sp>
      <p:sp>
        <p:nvSpPr>
          <p:cNvPr id="14" name="文本框 13"/>
          <p:cNvSpPr txBox="1"/>
          <p:nvPr/>
        </p:nvSpPr>
        <p:spPr>
          <a:xfrm>
            <a:off x="4243377" y="3233565"/>
            <a:ext cx="359461" cy="307777"/>
          </a:xfrm>
          <a:prstGeom prst="rect">
            <a:avLst/>
          </a:prstGeom>
          <a:noFill/>
        </p:spPr>
        <p:txBody>
          <a:bodyPr wrap="square" rtlCol="0">
            <a:spAutoFit/>
          </a:bodyPr>
          <a:lstStyle/>
          <a:p>
            <a:r>
              <a:rPr lang="en-US" altLang="zh-CN" sz="1400" b="1" dirty="0">
                <a:solidFill>
                  <a:srgbClr val="FF0000"/>
                </a:solidFill>
              </a:rPr>
              <a:t>B</a:t>
            </a:r>
            <a:endParaRPr lang="zh-CN" altLang="en-US" sz="1400" b="1" dirty="0">
              <a:solidFill>
                <a:srgbClr val="FF0000"/>
              </a:solidFill>
            </a:endParaRPr>
          </a:p>
        </p:txBody>
      </p:sp>
      <p:sp>
        <p:nvSpPr>
          <p:cNvPr id="15" name="文本框 14"/>
          <p:cNvSpPr txBox="1"/>
          <p:nvPr/>
        </p:nvSpPr>
        <p:spPr>
          <a:xfrm>
            <a:off x="7711399" y="3241348"/>
            <a:ext cx="359461" cy="307777"/>
          </a:xfrm>
          <a:prstGeom prst="rect">
            <a:avLst/>
          </a:prstGeom>
          <a:noFill/>
        </p:spPr>
        <p:txBody>
          <a:bodyPr wrap="square" rtlCol="0">
            <a:spAutoFit/>
          </a:bodyPr>
          <a:lstStyle/>
          <a:p>
            <a:r>
              <a:rPr lang="en-US" altLang="zh-CN" sz="1400" b="1" dirty="0" smtClean="0">
                <a:solidFill>
                  <a:srgbClr val="FF0000"/>
                </a:solidFill>
              </a:rPr>
              <a:t>C</a:t>
            </a:r>
            <a:endParaRPr lang="zh-CN" altLang="en-US" sz="1400" b="1" dirty="0">
              <a:solidFill>
                <a:srgbClr val="FF0000"/>
              </a:solidFill>
            </a:endParaRPr>
          </a:p>
        </p:txBody>
      </p:sp>
      <p:sp>
        <p:nvSpPr>
          <p:cNvPr id="16" name="下箭头 15"/>
          <p:cNvSpPr/>
          <p:nvPr/>
        </p:nvSpPr>
        <p:spPr>
          <a:xfrm>
            <a:off x="5272077" y="4552950"/>
            <a:ext cx="359461" cy="52387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p:cNvSpPr txBox="1"/>
          <p:nvPr/>
        </p:nvSpPr>
        <p:spPr>
          <a:xfrm>
            <a:off x="3086100" y="5486400"/>
            <a:ext cx="4800600" cy="369332"/>
          </a:xfrm>
          <a:prstGeom prst="rect">
            <a:avLst/>
          </a:prstGeom>
          <a:noFill/>
        </p:spPr>
        <p:txBody>
          <a:bodyPr wrap="square" rtlCol="0">
            <a:spAutoFit/>
          </a:bodyPr>
          <a:lstStyle/>
          <a:p>
            <a:pPr algn="ctr"/>
            <a:r>
              <a:rPr lang="zh-CN" altLang="en-US" dirty="0" smtClean="0"/>
              <a:t>（</a:t>
            </a:r>
            <a:r>
              <a:rPr lang="en-US" altLang="zh-CN" dirty="0" smtClean="0"/>
              <a:t>A-B</a:t>
            </a:r>
            <a:r>
              <a:rPr lang="zh-CN" altLang="en-US" dirty="0" smtClean="0"/>
              <a:t>）</a:t>
            </a:r>
            <a:r>
              <a:rPr lang="en-US" altLang="zh-CN" dirty="0" smtClean="0"/>
              <a:t>  &gt;  </a:t>
            </a:r>
            <a:r>
              <a:rPr lang="zh-CN" altLang="en-US" dirty="0" smtClean="0"/>
              <a:t>（</a:t>
            </a:r>
            <a:r>
              <a:rPr lang="en-US" altLang="zh-CN" dirty="0" smtClean="0"/>
              <a:t>A-C</a:t>
            </a:r>
            <a:r>
              <a:rPr lang="zh-CN" altLang="en-US" dirty="0" smtClean="0"/>
              <a:t>）</a:t>
            </a:r>
            <a:endParaRPr lang="zh-CN" altLang="en-US" dirty="0"/>
          </a:p>
        </p:txBody>
      </p:sp>
      <p:pic>
        <p:nvPicPr>
          <p:cNvPr id="18" name="Picture 6" descr="C:\Users\hxc\Desktop\开题报告\关系强弱.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8200" y="1637714"/>
            <a:ext cx="3636402" cy="3672408"/>
          </a:xfrm>
          <a:prstGeom prst="rect">
            <a:avLst/>
          </a:prstGeom>
          <a:noFill/>
          <a:extLst>
            <a:ext uri="{909E8E84-426E-40DD-AFC4-6F175D3DCCD1}">
              <a14:hiddenFill xmlns:a14="http://schemas.microsoft.com/office/drawing/2010/main">
                <a:solidFill>
                  <a:srgbClr val="FFFFFF"/>
                </a:solidFill>
              </a14:hiddenFill>
            </a:ext>
          </a:extLst>
        </p:spPr>
      </p:pic>
      <p:pic>
        <p:nvPicPr>
          <p:cNvPr id="19" name="图片 1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034937" y="2275624"/>
            <a:ext cx="2099899" cy="1931907"/>
          </a:xfrm>
          <a:prstGeom prst="rect">
            <a:avLst/>
          </a:prstGeom>
        </p:spPr>
      </p:pic>
      <p:pic>
        <p:nvPicPr>
          <p:cNvPr id="20" name="图片 1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034937" y="4533939"/>
            <a:ext cx="2375084" cy="1583389"/>
          </a:xfrm>
          <a:prstGeom prst="rect">
            <a:avLst/>
          </a:prstGeom>
        </p:spPr>
      </p:pic>
      <p:pic>
        <p:nvPicPr>
          <p:cNvPr id="21" name="图片 2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035819" y="397005"/>
            <a:ext cx="2006901" cy="1663497"/>
          </a:xfrm>
          <a:prstGeom prst="rect">
            <a:avLst/>
          </a:prstGeom>
        </p:spPr>
      </p:pic>
      <p:sp>
        <p:nvSpPr>
          <p:cNvPr id="22" name="右箭头 21"/>
          <p:cNvSpPr/>
          <p:nvPr/>
        </p:nvSpPr>
        <p:spPr>
          <a:xfrm rot="20526000">
            <a:off x="5112697" y="1673799"/>
            <a:ext cx="3130157" cy="39286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右箭头 22"/>
          <p:cNvSpPr/>
          <p:nvPr/>
        </p:nvSpPr>
        <p:spPr>
          <a:xfrm>
            <a:off x="5235888" y="3207682"/>
            <a:ext cx="3130157" cy="39286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右箭头 23"/>
          <p:cNvSpPr/>
          <p:nvPr/>
        </p:nvSpPr>
        <p:spPr>
          <a:xfrm rot="916581">
            <a:off x="5016122" y="4739235"/>
            <a:ext cx="3130157" cy="39286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423086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down)">
                                      <p:cBhvr>
                                        <p:cTn id="10" dur="500"/>
                                        <p:tgtEl>
                                          <p:spTgt spid="6"/>
                                        </p:tgtEl>
                                      </p:cBhvr>
                                    </p:animEffect>
                                  </p:childTnLst>
                                </p:cTn>
                              </p:par>
                              <p:par>
                                <p:cTn id="11" presetID="22" presetClass="entr" presetSubtype="4"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ipe(down)">
                                      <p:cBhvr>
                                        <p:cTn id="13" dur="500"/>
                                        <p:tgtEl>
                                          <p:spTgt spid="5"/>
                                        </p:tgtEl>
                                      </p:cBhvr>
                                    </p:animEffect>
                                  </p:childTnLst>
                                </p:cTn>
                              </p:par>
                              <p:par>
                                <p:cTn id="14" presetID="22" presetClass="entr" presetSubtype="4" fill="hold"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wipe(down)">
                                      <p:cBhvr>
                                        <p:cTn id="16" dur="500"/>
                                        <p:tgtEl>
                                          <p:spTgt spid="8"/>
                                        </p:tgtEl>
                                      </p:cBhvr>
                                    </p:animEffect>
                                  </p:childTnLst>
                                </p:cTn>
                              </p:par>
                              <p:par>
                                <p:cTn id="17" presetID="22" presetClass="entr" presetSubtype="4"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wipe(down)">
                                      <p:cBhvr>
                                        <p:cTn id="19" dur="500"/>
                                        <p:tgtEl>
                                          <p:spTgt spid="9"/>
                                        </p:tgtEl>
                                      </p:cBhvr>
                                    </p:animEffect>
                                  </p:childTnLst>
                                </p:cTn>
                              </p:par>
                              <p:par>
                                <p:cTn id="20" presetID="22" presetClass="entr" presetSubtype="4" fill="hold"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wipe(down)">
                                      <p:cBhvr>
                                        <p:cTn id="22" dur="500"/>
                                        <p:tgtEl>
                                          <p:spTgt spid="10"/>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wipe(down)">
                                      <p:cBhvr>
                                        <p:cTn id="25" dur="500"/>
                                        <p:tgtEl>
                                          <p:spTgt spid="12"/>
                                        </p:tgtEl>
                                      </p:cBhvr>
                                    </p:animEffect>
                                  </p:childTnLst>
                                </p:cTn>
                              </p:par>
                              <p:par>
                                <p:cTn id="26" presetID="22" presetClass="entr" presetSubtype="4"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wipe(down)">
                                      <p:cBhvr>
                                        <p:cTn id="28" dur="500"/>
                                        <p:tgtEl>
                                          <p:spTgt spid="13"/>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wipe(down)">
                                      <p:cBhvr>
                                        <p:cTn id="31" dur="500"/>
                                        <p:tgtEl>
                                          <p:spTgt spid="14"/>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wipe(down)">
                                      <p:cBhvr>
                                        <p:cTn id="34" dur="500"/>
                                        <p:tgtEl>
                                          <p:spTgt spid="15"/>
                                        </p:tgtEl>
                                      </p:cBhvr>
                                    </p:animEffec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500"/>
                                        <p:tgtEl>
                                          <p:spTgt spid="17"/>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xit" presetSubtype="0" fill="hold" grpId="1" nodeType="clickEffect">
                                  <p:stCondLst>
                                    <p:cond delay="0"/>
                                  </p:stCondLst>
                                  <p:childTnLst>
                                    <p:animEffect transition="out" filter="fade">
                                      <p:cBhvr>
                                        <p:cTn id="47" dur="500"/>
                                        <p:tgtEl>
                                          <p:spTgt spid="11"/>
                                        </p:tgtEl>
                                      </p:cBhvr>
                                    </p:animEffect>
                                    <p:set>
                                      <p:cBhvr>
                                        <p:cTn id="48" dur="1" fill="hold">
                                          <p:stCondLst>
                                            <p:cond delay="499"/>
                                          </p:stCondLst>
                                        </p:cTn>
                                        <p:tgtEl>
                                          <p:spTgt spid="11"/>
                                        </p:tgtEl>
                                        <p:attrNameLst>
                                          <p:attrName>style.visibility</p:attrName>
                                        </p:attrNameLst>
                                      </p:cBhvr>
                                      <p:to>
                                        <p:strVal val="hidden"/>
                                      </p:to>
                                    </p:set>
                                  </p:childTnLst>
                                </p:cTn>
                              </p:par>
                              <p:par>
                                <p:cTn id="49" presetID="10" presetClass="exit" presetSubtype="0" fill="hold" grpId="1" nodeType="withEffect">
                                  <p:stCondLst>
                                    <p:cond delay="0"/>
                                  </p:stCondLst>
                                  <p:childTnLst>
                                    <p:animEffect transition="out" filter="fade">
                                      <p:cBhvr>
                                        <p:cTn id="50" dur="500"/>
                                        <p:tgtEl>
                                          <p:spTgt spid="6"/>
                                        </p:tgtEl>
                                      </p:cBhvr>
                                    </p:animEffect>
                                    <p:set>
                                      <p:cBhvr>
                                        <p:cTn id="51" dur="1" fill="hold">
                                          <p:stCondLst>
                                            <p:cond delay="499"/>
                                          </p:stCondLst>
                                        </p:cTn>
                                        <p:tgtEl>
                                          <p:spTgt spid="6"/>
                                        </p:tgtEl>
                                        <p:attrNameLst>
                                          <p:attrName>style.visibility</p:attrName>
                                        </p:attrNameLst>
                                      </p:cBhvr>
                                      <p:to>
                                        <p:strVal val="hidden"/>
                                      </p:to>
                                    </p:set>
                                  </p:childTnLst>
                                </p:cTn>
                              </p:par>
                              <p:par>
                                <p:cTn id="52" presetID="10" presetClass="exit" presetSubtype="0" fill="hold" nodeType="withEffect">
                                  <p:stCondLst>
                                    <p:cond delay="0"/>
                                  </p:stCondLst>
                                  <p:childTnLst>
                                    <p:animEffect transition="out" filter="fade">
                                      <p:cBhvr>
                                        <p:cTn id="53" dur="500"/>
                                        <p:tgtEl>
                                          <p:spTgt spid="5"/>
                                        </p:tgtEl>
                                      </p:cBhvr>
                                    </p:animEffect>
                                    <p:set>
                                      <p:cBhvr>
                                        <p:cTn id="54" dur="1" fill="hold">
                                          <p:stCondLst>
                                            <p:cond delay="499"/>
                                          </p:stCondLst>
                                        </p:cTn>
                                        <p:tgtEl>
                                          <p:spTgt spid="5"/>
                                        </p:tgtEl>
                                        <p:attrNameLst>
                                          <p:attrName>style.visibility</p:attrName>
                                        </p:attrNameLst>
                                      </p:cBhvr>
                                      <p:to>
                                        <p:strVal val="hidden"/>
                                      </p:to>
                                    </p:set>
                                  </p:childTnLst>
                                </p:cTn>
                              </p:par>
                              <p:par>
                                <p:cTn id="55" presetID="10" presetClass="exit" presetSubtype="0" fill="hold" nodeType="withEffect">
                                  <p:stCondLst>
                                    <p:cond delay="0"/>
                                  </p:stCondLst>
                                  <p:childTnLst>
                                    <p:animEffect transition="out" filter="fade">
                                      <p:cBhvr>
                                        <p:cTn id="56" dur="500"/>
                                        <p:tgtEl>
                                          <p:spTgt spid="8"/>
                                        </p:tgtEl>
                                      </p:cBhvr>
                                    </p:animEffect>
                                    <p:set>
                                      <p:cBhvr>
                                        <p:cTn id="57" dur="1" fill="hold">
                                          <p:stCondLst>
                                            <p:cond delay="499"/>
                                          </p:stCondLst>
                                        </p:cTn>
                                        <p:tgtEl>
                                          <p:spTgt spid="8"/>
                                        </p:tgtEl>
                                        <p:attrNameLst>
                                          <p:attrName>style.visibility</p:attrName>
                                        </p:attrNameLst>
                                      </p:cBhvr>
                                      <p:to>
                                        <p:strVal val="hidden"/>
                                      </p:to>
                                    </p:set>
                                  </p:childTnLst>
                                </p:cTn>
                              </p:par>
                              <p:par>
                                <p:cTn id="58" presetID="10" presetClass="exit" presetSubtype="0" fill="hold" nodeType="withEffect">
                                  <p:stCondLst>
                                    <p:cond delay="0"/>
                                  </p:stCondLst>
                                  <p:childTnLst>
                                    <p:animEffect transition="out" filter="fade">
                                      <p:cBhvr>
                                        <p:cTn id="59" dur="500"/>
                                        <p:tgtEl>
                                          <p:spTgt spid="9"/>
                                        </p:tgtEl>
                                      </p:cBhvr>
                                    </p:animEffect>
                                    <p:set>
                                      <p:cBhvr>
                                        <p:cTn id="60" dur="1" fill="hold">
                                          <p:stCondLst>
                                            <p:cond delay="499"/>
                                          </p:stCondLst>
                                        </p:cTn>
                                        <p:tgtEl>
                                          <p:spTgt spid="9"/>
                                        </p:tgtEl>
                                        <p:attrNameLst>
                                          <p:attrName>style.visibility</p:attrName>
                                        </p:attrNameLst>
                                      </p:cBhvr>
                                      <p:to>
                                        <p:strVal val="hidden"/>
                                      </p:to>
                                    </p:set>
                                  </p:childTnLst>
                                </p:cTn>
                              </p:par>
                              <p:par>
                                <p:cTn id="61" presetID="10" presetClass="exit" presetSubtype="0" fill="hold" nodeType="withEffect">
                                  <p:stCondLst>
                                    <p:cond delay="0"/>
                                  </p:stCondLst>
                                  <p:childTnLst>
                                    <p:animEffect transition="out" filter="fade">
                                      <p:cBhvr>
                                        <p:cTn id="62" dur="500"/>
                                        <p:tgtEl>
                                          <p:spTgt spid="10"/>
                                        </p:tgtEl>
                                      </p:cBhvr>
                                    </p:animEffect>
                                    <p:set>
                                      <p:cBhvr>
                                        <p:cTn id="63" dur="1" fill="hold">
                                          <p:stCondLst>
                                            <p:cond delay="499"/>
                                          </p:stCondLst>
                                        </p:cTn>
                                        <p:tgtEl>
                                          <p:spTgt spid="10"/>
                                        </p:tgtEl>
                                        <p:attrNameLst>
                                          <p:attrName>style.visibility</p:attrName>
                                        </p:attrNameLst>
                                      </p:cBhvr>
                                      <p:to>
                                        <p:strVal val="hidden"/>
                                      </p:to>
                                    </p:set>
                                  </p:childTnLst>
                                </p:cTn>
                              </p:par>
                              <p:par>
                                <p:cTn id="64" presetID="10" presetClass="exit" presetSubtype="0" fill="hold" grpId="1" nodeType="withEffect">
                                  <p:stCondLst>
                                    <p:cond delay="0"/>
                                  </p:stCondLst>
                                  <p:childTnLst>
                                    <p:animEffect transition="out" filter="fade">
                                      <p:cBhvr>
                                        <p:cTn id="65" dur="500"/>
                                        <p:tgtEl>
                                          <p:spTgt spid="12"/>
                                        </p:tgtEl>
                                      </p:cBhvr>
                                    </p:animEffect>
                                    <p:set>
                                      <p:cBhvr>
                                        <p:cTn id="66" dur="1" fill="hold">
                                          <p:stCondLst>
                                            <p:cond delay="499"/>
                                          </p:stCondLst>
                                        </p:cTn>
                                        <p:tgtEl>
                                          <p:spTgt spid="12"/>
                                        </p:tgtEl>
                                        <p:attrNameLst>
                                          <p:attrName>style.visibility</p:attrName>
                                        </p:attrNameLst>
                                      </p:cBhvr>
                                      <p:to>
                                        <p:strVal val="hidden"/>
                                      </p:to>
                                    </p:set>
                                  </p:childTnLst>
                                </p:cTn>
                              </p:par>
                              <p:par>
                                <p:cTn id="67" presetID="10" presetClass="exit" presetSubtype="0" fill="hold" grpId="1" nodeType="withEffect">
                                  <p:stCondLst>
                                    <p:cond delay="0"/>
                                  </p:stCondLst>
                                  <p:childTnLst>
                                    <p:animEffect transition="out" filter="fade">
                                      <p:cBhvr>
                                        <p:cTn id="68" dur="500"/>
                                        <p:tgtEl>
                                          <p:spTgt spid="13"/>
                                        </p:tgtEl>
                                      </p:cBhvr>
                                    </p:animEffect>
                                    <p:set>
                                      <p:cBhvr>
                                        <p:cTn id="69" dur="1" fill="hold">
                                          <p:stCondLst>
                                            <p:cond delay="499"/>
                                          </p:stCondLst>
                                        </p:cTn>
                                        <p:tgtEl>
                                          <p:spTgt spid="13"/>
                                        </p:tgtEl>
                                        <p:attrNameLst>
                                          <p:attrName>style.visibility</p:attrName>
                                        </p:attrNameLst>
                                      </p:cBhvr>
                                      <p:to>
                                        <p:strVal val="hidden"/>
                                      </p:to>
                                    </p:set>
                                  </p:childTnLst>
                                </p:cTn>
                              </p:par>
                              <p:par>
                                <p:cTn id="70" presetID="10" presetClass="exit" presetSubtype="0" fill="hold" grpId="1" nodeType="withEffect">
                                  <p:stCondLst>
                                    <p:cond delay="0"/>
                                  </p:stCondLst>
                                  <p:childTnLst>
                                    <p:animEffect transition="out" filter="fade">
                                      <p:cBhvr>
                                        <p:cTn id="71" dur="500"/>
                                        <p:tgtEl>
                                          <p:spTgt spid="14"/>
                                        </p:tgtEl>
                                      </p:cBhvr>
                                    </p:animEffect>
                                    <p:set>
                                      <p:cBhvr>
                                        <p:cTn id="72" dur="1" fill="hold">
                                          <p:stCondLst>
                                            <p:cond delay="499"/>
                                          </p:stCondLst>
                                        </p:cTn>
                                        <p:tgtEl>
                                          <p:spTgt spid="14"/>
                                        </p:tgtEl>
                                        <p:attrNameLst>
                                          <p:attrName>style.visibility</p:attrName>
                                        </p:attrNameLst>
                                      </p:cBhvr>
                                      <p:to>
                                        <p:strVal val="hidden"/>
                                      </p:to>
                                    </p:set>
                                  </p:childTnLst>
                                </p:cTn>
                              </p:par>
                              <p:par>
                                <p:cTn id="73" presetID="10" presetClass="exit" presetSubtype="0" fill="hold" grpId="1" nodeType="withEffect">
                                  <p:stCondLst>
                                    <p:cond delay="0"/>
                                  </p:stCondLst>
                                  <p:childTnLst>
                                    <p:animEffect transition="out" filter="fade">
                                      <p:cBhvr>
                                        <p:cTn id="74" dur="500"/>
                                        <p:tgtEl>
                                          <p:spTgt spid="15"/>
                                        </p:tgtEl>
                                      </p:cBhvr>
                                    </p:animEffect>
                                    <p:set>
                                      <p:cBhvr>
                                        <p:cTn id="75" dur="1" fill="hold">
                                          <p:stCondLst>
                                            <p:cond delay="499"/>
                                          </p:stCondLst>
                                        </p:cTn>
                                        <p:tgtEl>
                                          <p:spTgt spid="15"/>
                                        </p:tgtEl>
                                        <p:attrNameLst>
                                          <p:attrName>style.visibility</p:attrName>
                                        </p:attrNameLst>
                                      </p:cBhvr>
                                      <p:to>
                                        <p:strVal val="hidden"/>
                                      </p:to>
                                    </p:set>
                                  </p:childTnLst>
                                </p:cTn>
                              </p:par>
                              <p:par>
                                <p:cTn id="76" presetID="10" presetClass="exit" presetSubtype="0" fill="hold" grpId="1" nodeType="withEffect">
                                  <p:stCondLst>
                                    <p:cond delay="0"/>
                                  </p:stCondLst>
                                  <p:childTnLst>
                                    <p:animEffect transition="out" filter="fade">
                                      <p:cBhvr>
                                        <p:cTn id="77" dur="500"/>
                                        <p:tgtEl>
                                          <p:spTgt spid="16"/>
                                        </p:tgtEl>
                                      </p:cBhvr>
                                    </p:animEffect>
                                    <p:set>
                                      <p:cBhvr>
                                        <p:cTn id="78" dur="1" fill="hold">
                                          <p:stCondLst>
                                            <p:cond delay="499"/>
                                          </p:stCondLst>
                                        </p:cTn>
                                        <p:tgtEl>
                                          <p:spTgt spid="16"/>
                                        </p:tgtEl>
                                        <p:attrNameLst>
                                          <p:attrName>style.visibility</p:attrName>
                                        </p:attrNameLst>
                                      </p:cBhvr>
                                      <p:to>
                                        <p:strVal val="hidden"/>
                                      </p:to>
                                    </p:set>
                                  </p:childTnLst>
                                </p:cTn>
                              </p:par>
                              <p:par>
                                <p:cTn id="79" presetID="10" presetClass="exit" presetSubtype="0" fill="hold" grpId="1" nodeType="withEffect">
                                  <p:stCondLst>
                                    <p:cond delay="0"/>
                                  </p:stCondLst>
                                  <p:childTnLst>
                                    <p:animEffect transition="out" filter="fade">
                                      <p:cBhvr>
                                        <p:cTn id="80" dur="500"/>
                                        <p:tgtEl>
                                          <p:spTgt spid="17"/>
                                        </p:tgtEl>
                                      </p:cBhvr>
                                    </p:animEffect>
                                    <p:set>
                                      <p:cBhvr>
                                        <p:cTn id="81" dur="1" fill="hold">
                                          <p:stCondLst>
                                            <p:cond delay="499"/>
                                          </p:stCondLst>
                                        </p:cTn>
                                        <p:tgtEl>
                                          <p:spTgt spid="17"/>
                                        </p:tgtEl>
                                        <p:attrNameLst>
                                          <p:attrName>style.visibility</p:attrName>
                                        </p:attrNameLst>
                                      </p:cBhvr>
                                      <p:to>
                                        <p:strVal val="hidden"/>
                                      </p:to>
                                    </p:set>
                                  </p:childTnLst>
                                </p:cTn>
                              </p:par>
                              <p:par>
                                <p:cTn id="82" presetID="10" presetClass="exit" presetSubtype="0" fill="hold" grpId="0" nodeType="withEffect">
                                  <p:stCondLst>
                                    <p:cond delay="0"/>
                                  </p:stCondLst>
                                  <p:childTnLst>
                                    <p:animEffect transition="out" filter="fade">
                                      <p:cBhvr>
                                        <p:cTn id="83" dur="500"/>
                                        <p:tgtEl>
                                          <p:spTgt spid="3">
                                            <p:txEl>
                                              <p:pRg st="0" end="0"/>
                                            </p:txEl>
                                          </p:spTgt>
                                        </p:tgtEl>
                                      </p:cBhvr>
                                    </p:animEffect>
                                    <p:set>
                                      <p:cBhvr>
                                        <p:cTn id="84" dur="1" fill="hold">
                                          <p:stCondLst>
                                            <p:cond delay="499"/>
                                          </p:stCondLst>
                                        </p:cTn>
                                        <p:tgtEl>
                                          <p:spTgt spid="3">
                                            <p:txEl>
                                              <p:pRg st="0" end="0"/>
                                            </p:txEl>
                                          </p:spTgt>
                                        </p:tgtEl>
                                        <p:attrNameLst>
                                          <p:attrName>style.visibility</p:attrName>
                                        </p:attrNameLst>
                                      </p:cBhvr>
                                      <p:to>
                                        <p:strVal val="hidden"/>
                                      </p:to>
                                    </p:set>
                                  </p:childTnLst>
                                </p:cTn>
                              </p:par>
                              <p:par>
                                <p:cTn id="85" presetID="10" presetClass="exit" presetSubtype="0" fill="hold" grpId="0" nodeType="withEffect">
                                  <p:stCondLst>
                                    <p:cond delay="0"/>
                                  </p:stCondLst>
                                  <p:childTnLst>
                                    <p:animEffect transition="out" filter="fade">
                                      <p:cBhvr>
                                        <p:cTn id="86" dur="500"/>
                                        <p:tgtEl>
                                          <p:spTgt spid="3">
                                            <p:txEl>
                                              <p:pRg st="1" end="1"/>
                                            </p:txEl>
                                          </p:spTgt>
                                        </p:tgtEl>
                                      </p:cBhvr>
                                    </p:animEffect>
                                    <p:set>
                                      <p:cBhvr>
                                        <p:cTn id="87" dur="1" fill="hold">
                                          <p:stCondLst>
                                            <p:cond delay="499"/>
                                          </p:stCondLst>
                                        </p:cTn>
                                        <p:tgtEl>
                                          <p:spTgt spid="3">
                                            <p:txEl>
                                              <p:pRg st="1" end="1"/>
                                            </p:txEl>
                                          </p:spTgt>
                                        </p:tgtEl>
                                        <p:attrNameLst>
                                          <p:attrName>style.visibility</p:attrName>
                                        </p:attrNameLst>
                                      </p:cBhvr>
                                      <p:to>
                                        <p:strVal val="hidden"/>
                                      </p:to>
                                    </p:set>
                                  </p:childTnLst>
                                </p:cTn>
                              </p:par>
                              <p:par>
                                <p:cTn id="88" presetID="10" presetClass="exit" presetSubtype="0" fill="hold" grpId="0" nodeType="withEffect">
                                  <p:stCondLst>
                                    <p:cond delay="0"/>
                                  </p:stCondLst>
                                  <p:childTnLst>
                                    <p:animEffect transition="out" filter="fade">
                                      <p:cBhvr>
                                        <p:cTn id="89" dur="500"/>
                                        <p:tgtEl>
                                          <p:spTgt spid="3">
                                            <p:txEl>
                                              <p:pRg st="3" end="3"/>
                                            </p:txEl>
                                          </p:spTgt>
                                        </p:tgtEl>
                                      </p:cBhvr>
                                    </p:animEffect>
                                    <p:set>
                                      <p:cBhvr>
                                        <p:cTn id="90" dur="1" fill="hold">
                                          <p:stCondLst>
                                            <p:cond delay="499"/>
                                          </p:stCondLst>
                                        </p:cTn>
                                        <p:tgtEl>
                                          <p:spTgt spid="3">
                                            <p:txEl>
                                              <p:pRg st="3" end="3"/>
                                            </p:txEl>
                                          </p:spTgt>
                                        </p:tgtEl>
                                        <p:attrNameLst>
                                          <p:attrName>style.visibility</p:attrName>
                                        </p:attrNameLst>
                                      </p:cBhvr>
                                      <p:to>
                                        <p:strVal val="hidden"/>
                                      </p:to>
                                    </p:set>
                                  </p:childTnLst>
                                </p:cTn>
                              </p:par>
                            </p:childTnLst>
                          </p:cTn>
                        </p:par>
                        <p:par>
                          <p:cTn id="91" fill="hold">
                            <p:stCondLst>
                              <p:cond delay="500"/>
                            </p:stCondLst>
                            <p:childTnLst>
                              <p:par>
                                <p:cTn id="92" presetID="10" presetClass="entr" presetSubtype="0" fill="hold" nodeType="afterEffect">
                                  <p:stCondLst>
                                    <p:cond delay="0"/>
                                  </p:stCondLst>
                                  <p:childTnLst>
                                    <p:set>
                                      <p:cBhvr>
                                        <p:cTn id="93" dur="1" fill="hold">
                                          <p:stCondLst>
                                            <p:cond delay="0"/>
                                          </p:stCondLst>
                                        </p:cTn>
                                        <p:tgtEl>
                                          <p:spTgt spid="18"/>
                                        </p:tgtEl>
                                        <p:attrNameLst>
                                          <p:attrName>style.visibility</p:attrName>
                                        </p:attrNameLst>
                                      </p:cBhvr>
                                      <p:to>
                                        <p:strVal val="visible"/>
                                      </p:to>
                                    </p:set>
                                    <p:animEffect transition="in" filter="fade">
                                      <p:cBhvr>
                                        <p:cTn id="94" dur="500"/>
                                        <p:tgtEl>
                                          <p:spTgt spid="18"/>
                                        </p:tgtEl>
                                      </p:cBhvr>
                                    </p:animEffect>
                                  </p:childTnLst>
                                </p:cTn>
                              </p:par>
                            </p:childTnLst>
                          </p:cTn>
                        </p:par>
                      </p:childTnLst>
                    </p:cTn>
                  </p:par>
                  <p:par>
                    <p:cTn id="95" fill="hold">
                      <p:stCondLst>
                        <p:cond delay="indefinite"/>
                      </p:stCondLst>
                      <p:childTnLst>
                        <p:par>
                          <p:cTn id="96" fill="hold">
                            <p:stCondLst>
                              <p:cond delay="0"/>
                            </p:stCondLst>
                            <p:childTnLst>
                              <p:par>
                                <p:cTn id="97" presetID="10" presetClass="entr" presetSubtype="0" fill="hold" grpId="0" nodeType="clickEffect">
                                  <p:stCondLst>
                                    <p:cond delay="0"/>
                                  </p:stCondLst>
                                  <p:childTnLst>
                                    <p:set>
                                      <p:cBhvr>
                                        <p:cTn id="98" dur="1" fill="hold">
                                          <p:stCondLst>
                                            <p:cond delay="0"/>
                                          </p:stCondLst>
                                        </p:cTn>
                                        <p:tgtEl>
                                          <p:spTgt spid="22"/>
                                        </p:tgtEl>
                                        <p:attrNameLst>
                                          <p:attrName>style.visibility</p:attrName>
                                        </p:attrNameLst>
                                      </p:cBhvr>
                                      <p:to>
                                        <p:strVal val="visible"/>
                                      </p:to>
                                    </p:set>
                                    <p:animEffect transition="in" filter="fade">
                                      <p:cBhvr>
                                        <p:cTn id="99" dur="500"/>
                                        <p:tgtEl>
                                          <p:spTgt spid="22"/>
                                        </p:tgtEl>
                                      </p:cBhvr>
                                    </p:animEffect>
                                  </p:childTnLst>
                                </p:cTn>
                              </p:par>
                            </p:childTnLst>
                          </p:cTn>
                        </p:par>
                        <p:par>
                          <p:cTn id="100" fill="hold">
                            <p:stCondLst>
                              <p:cond delay="500"/>
                            </p:stCondLst>
                            <p:childTnLst>
                              <p:par>
                                <p:cTn id="101" presetID="1" presetClass="entr" presetSubtype="0" fill="hold" nodeType="afterEffect">
                                  <p:stCondLst>
                                    <p:cond delay="0"/>
                                  </p:stCondLst>
                                  <p:childTnLst>
                                    <p:set>
                                      <p:cBhvr>
                                        <p:cTn id="102" dur="1" fill="hold">
                                          <p:stCondLst>
                                            <p:cond delay="0"/>
                                          </p:stCondLst>
                                        </p:cTn>
                                        <p:tgtEl>
                                          <p:spTgt spid="21"/>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grpId="0" nodeType="clickEffect">
                                  <p:stCondLst>
                                    <p:cond delay="0"/>
                                  </p:stCondLst>
                                  <p:childTnLst>
                                    <p:set>
                                      <p:cBhvr>
                                        <p:cTn id="106" dur="1" fill="hold">
                                          <p:stCondLst>
                                            <p:cond delay="0"/>
                                          </p:stCondLst>
                                        </p:cTn>
                                        <p:tgtEl>
                                          <p:spTgt spid="23"/>
                                        </p:tgtEl>
                                        <p:attrNameLst>
                                          <p:attrName>style.visibility</p:attrName>
                                        </p:attrNameLst>
                                      </p:cBhvr>
                                      <p:to>
                                        <p:strVal val="visible"/>
                                      </p:to>
                                    </p:set>
                                    <p:animEffect transition="in" filter="fade">
                                      <p:cBhvr>
                                        <p:cTn id="107" dur="500"/>
                                        <p:tgtEl>
                                          <p:spTgt spid="23"/>
                                        </p:tgtEl>
                                      </p:cBhvr>
                                    </p:animEffect>
                                  </p:childTnLst>
                                </p:cTn>
                              </p:par>
                            </p:childTnLst>
                          </p:cTn>
                        </p:par>
                        <p:par>
                          <p:cTn id="108" fill="hold">
                            <p:stCondLst>
                              <p:cond delay="500"/>
                            </p:stCondLst>
                            <p:childTnLst>
                              <p:par>
                                <p:cTn id="109" presetID="1" presetClass="entr" presetSubtype="0" fill="hold" nodeType="afterEffect">
                                  <p:stCondLst>
                                    <p:cond delay="0"/>
                                  </p:stCondLst>
                                  <p:childTnLst>
                                    <p:set>
                                      <p:cBhvr>
                                        <p:cTn id="110" dur="1" fill="hold">
                                          <p:stCondLst>
                                            <p:cond delay="0"/>
                                          </p:stCondLst>
                                        </p:cTn>
                                        <p:tgtEl>
                                          <p:spTgt spid="19"/>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presetID="10" presetClass="entr" presetSubtype="0" fill="hold" grpId="0" nodeType="clickEffect">
                                  <p:stCondLst>
                                    <p:cond delay="0"/>
                                  </p:stCondLst>
                                  <p:childTnLst>
                                    <p:set>
                                      <p:cBhvr>
                                        <p:cTn id="114" dur="1" fill="hold">
                                          <p:stCondLst>
                                            <p:cond delay="0"/>
                                          </p:stCondLst>
                                        </p:cTn>
                                        <p:tgtEl>
                                          <p:spTgt spid="24"/>
                                        </p:tgtEl>
                                        <p:attrNameLst>
                                          <p:attrName>style.visibility</p:attrName>
                                        </p:attrNameLst>
                                      </p:cBhvr>
                                      <p:to>
                                        <p:strVal val="visible"/>
                                      </p:to>
                                    </p:set>
                                    <p:animEffect transition="in" filter="fade">
                                      <p:cBhvr>
                                        <p:cTn id="115" dur="500"/>
                                        <p:tgtEl>
                                          <p:spTgt spid="24"/>
                                        </p:tgtEl>
                                      </p:cBhvr>
                                    </p:animEffect>
                                  </p:childTnLst>
                                </p:cTn>
                              </p:par>
                            </p:childTnLst>
                          </p:cTn>
                        </p:par>
                        <p:par>
                          <p:cTn id="116" fill="hold">
                            <p:stCondLst>
                              <p:cond delay="500"/>
                            </p:stCondLst>
                            <p:childTnLst>
                              <p:par>
                                <p:cTn id="117" presetID="1" presetClass="entr" presetSubtype="0" fill="hold" nodeType="afterEffect">
                                  <p:stCondLst>
                                    <p:cond delay="0"/>
                                  </p:stCondLst>
                                  <p:childTnLst>
                                    <p:set>
                                      <p:cBhvr>
                                        <p:cTn id="11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6" grpId="0" animBg="1"/>
      <p:bldP spid="6" grpId="1" animBg="1"/>
      <p:bldP spid="3" grpId="0" uiExpand="1" build="p"/>
      <p:bldP spid="12" grpId="0"/>
      <p:bldP spid="12" grpId="1"/>
      <p:bldP spid="13" grpId="0"/>
      <p:bldP spid="13" grpId="1"/>
      <p:bldP spid="14" grpId="0"/>
      <p:bldP spid="14" grpId="1"/>
      <p:bldP spid="15" grpId="0"/>
      <p:bldP spid="15" grpId="1"/>
      <p:bldP spid="16" grpId="0" animBg="1"/>
      <p:bldP spid="16" grpId="1" animBg="1"/>
      <p:bldP spid="17" grpId="0"/>
      <p:bldP spid="17" grpId="1"/>
      <p:bldP spid="22" grpId="0" animBg="1"/>
      <p:bldP spid="23" grpId="0" animBg="1"/>
      <p:bldP spid="2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838200" y="365126"/>
            <a:ext cx="10515600" cy="98889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dirty="0" smtClean="0">
                <a:latin typeface="Adobe 楷体 Std R" panose="02020400000000000000" pitchFamily="18" charset="-122"/>
                <a:ea typeface="Adobe 楷体 Std R" panose="02020400000000000000" pitchFamily="18" charset="-122"/>
              </a:rPr>
              <a:t>相关工作</a:t>
            </a:r>
            <a:endParaRPr lang="zh-CN" altLang="en-US" dirty="0">
              <a:latin typeface="Adobe 楷体 Std R" panose="02020400000000000000" pitchFamily="18" charset="-122"/>
              <a:ea typeface="Adobe 楷体 Std R" panose="02020400000000000000" pitchFamily="18" charset="-122"/>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47098" y="6251329"/>
            <a:ext cx="2251522" cy="420060"/>
          </a:xfrm>
          <a:prstGeom prst="rect">
            <a:avLst/>
          </a:prstGeom>
        </p:spPr>
      </p:pic>
      <p:sp>
        <p:nvSpPr>
          <p:cNvPr id="4" name="椭圆 3"/>
          <p:cNvSpPr/>
          <p:nvPr/>
        </p:nvSpPr>
        <p:spPr>
          <a:xfrm>
            <a:off x="2629337" y="1456740"/>
            <a:ext cx="138545" cy="138545"/>
          </a:xfrm>
          <a:prstGeom prst="ellipse">
            <a:avLst/>
          </a:prstGeom>
          <a:solidFill>
            <a:srgbClr val="007B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Adobe 楷体 Std R" panose="02020400000000000000" pitchFamily="18" charset="-122"/>
              <a:ea typeface="Adobe 楷体 Std R" panose="02020400000000000000" pitchFamily="18" charset="-122"/>
            </a:endParaRPr>
          </a:p>
        </p:txBody>
      </p:sp>
      <p:sp>
        <p:nvSpPr>
          <p:cNvPr id="5" name="文本框 4"/>
          <p:cNvSpPr txBox="1"/>
          <p:nvPr/>
        </p:nvSpPr>
        <p:spPr>
          <a:xfrm>
            <a:off x="2915661" y="1226554"/>
            <a:ext cx="6623988" cy="1015663"/>
          </a:xfrm>
          <a:prstGeom prst="rect">
            <a:avLst/>
          </a:prstGeom>
          <a:noFill/>
        </p:spPr>
        <p:txBody>
          <a:bodyPr wrap="square" rtlCol="0">
            <a:spAutoFit/>
          </a:bodyPr>
          <a:lstStyle/>
          <a:p>
            <a:pPr>
              <a:lnSpc>
                <a:spcPct val="150000"/>
              </a:lnSpc>
            </a:pPr>
            <a:r>
              <a:rPr lang="en-US" altLang="zh-CN" sz="2000" dirty="0" smtClean="0">
                <a:latin typeface="Adobe 楷体 Std R" panose="02020400000000000000" pitchFamily="18" charset="-122"/>
                <a:ea typeface="Adobe 楷体 Std R" panose="02020400000000000000" pitchFamily="18" charset="-122"/>
              </a:rPr>
              <a:t>Wang D</a:t>
            </a:r>
            <a:r>
              <a:rPr lang="zh-CN" altLang="en-US" sz="2000" dirty="0" smtClean="0">
                <a:latin typeface="Adobe 楷体 Std R" panose="02020400000000000000" pitchFamily="18" charset="-122"/>
                <a:ea typeface="Adobe 楷体 Std R" panose="02020400000000000000" pitchFamily="18" charset="-122"/>
              </a:rPr>
              <a:t>等通过记录</a:t>
            </a:r>
            <a:r>
              <a:rPr lang="en-US" altLang="zh-CN" sz="2000" dirty="0" smtClean="0">
                <a:latin typeface="Adobe 楷体 Std R" panose="02020400000000000000" pitchFamily="18" charset="-122"/>
                <a:ea typeface="Adobe 楷体 Std R" panose="02020400000000000000" pitchFamily="18" charset="-122"/>
              </a:rPr>
              <a:t>600 </a:t>
            </a:r>
            <a:r>
              <a:rPr lang="zh-CN" altLang="en-US" sz="2000" dirty="0" smtClean="0">
                <a:latin typeface="Adobe 楷体 Std R" panose="02020400000000000000" pitchFamily="18" charset="-122"/>
                <a:ea typeface="Adobe 楷体 Std R" panose="02020400000000000000" pitchFamily="18" charset="-122"/>
              </a:rPr>
              <a:t>万用户的</a:t>
            </a:r>
            <a:r>
              <a:rPr lang="zh-CN" altLang="en-US" sz="2000" dirty="0" smtClean="0">
                <a:solidFill>
                  <a:srgbClr val="FF0000"/>
                </a:solidFill>
                <a:latin typeface="Adobe 楷体 Std R" panose="02020400000000000000" pitchFamily="18" charset="-122"/>
                <a:ea typeface="Adobe 楷体 Std R" panose="02020400000000000000" pitchFamily="18" charset="-122"/>
              </a:rPr>
              <a:t>短信和通话记录 </a:t>
            </a:r>
            <a:r>
              <a:rPr lang="zh-CN" altLang="en-US" sz="2000" dirty="0" smtClean="0">
                <a:latin typeface="Adobe 楷体 Std R" panose="02020400000000000000" pitchFamily="18" charset="-122"/>
                <a:ea typeface="Adobe 楷体 Std R" panose="02020400000000000000" pitchFamily="18" charset="-122"/>
              </a:rPr>
              <a:t>来预测他们之间的关系</a:t>
            </a:r>
            <a:r>
              <a:rPr lang="en-US" altLang="zh-CN" sz="2000" baseline="30000" dirty="0">
                <a:latin typeface="微软雅黑" panose="020B0503020204020204" pitchFamily="34" charset="-122"/>
                <a:ea typeface="微软雅黑" panose="020B0503020204020204" pitchFamily="34" charset="-122"/>
              </a:rPr>
              <a:t>[3]</a:t>
            </a:r>
            <a:r>
              <a:rPr lang="en-US" altLang="zh-CN" sz="2000" dirty="0" smtClean="0">
                <a:latin typeface="Adobe 楷体 Std R" panose="02020400000000000000" pitchFamily="18" charset="-122"/>
                <a:ea typeface="Adobe 楷体 Std R" panose="02020400000000000000" pitchFamily="18" charset="-122"/>
              </a:rPr>
              <a:t>.</a:t>
            </a:r>
            <a:endParaRPr lang="en-US" altLang="zh-CN" sz="2000" dirty="0">
              <a:latin typeface="Adobe 楷体 Std R" panose="02020400000000000000" pitchFamily="18" charset="-122"/>
              <a:ea typeface="Adobe 楷体 Std R" panose="02020400000000000000" pitchFamily="18" charset="-122"/>
            </a:endParaRPr>
          </a:p>
        </p:txBody>
      </p:sp>
      <p:sp>
        <p:nvSpPr>
          <p:cNvPr id="7" name="椭圆 6"/>
          <p:cNvSpPr/>
          <p:nvPr/>
        </p:nvSpPr>
        <p:spPr>
          <a:xfrm>
            <a:off x="2638573" y="2842156"/>
            <a:ext cx="138545" cy="138545"/>
          </a:xfrm>
          <a:prstGeom prst="ellipse">
            <a:avLst/>
          </a:prstGeom>
          <a:solidFill>
            <a:srgbClr val="007B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Adobe 楷体 Std R" panose="02020400000000000000" pitchFamily="18" charset="-122"/>
              <a:ea typeface="Adobe 楷体 Std R" panose="02020400000000000000" pitchFamily="18" charset="-122"/>
            </a:endParaRPr>
          </a:p>
        </p:txBody>
      </p:sp>
      <p:sp>
        <p:nvSpPr>
          <p:cNvPr id="8" name="文本框 7"/>
          <p:cNvSpPr txBox="1"/>
          <p:nvPr/>
        </p:nvSpPr>
        <p:spPr>
          <a:xfrm>
            <a:off x="2915661" y="2583395"/>
            <a:ext cx="6623988" cy="1015663"/>
          </a:xfrm>
          <a:prstGeom prst="rect">
            <a:avLst/>
          </a:prstGeom>
          <a:noFill/>
        </p:spPr>
        <p:txBody>
          <a:bodyPr wrap="square" rtlCol="0">
            <a:spAutoFit/>
          </a:bodyPr>
          <a:lstStyle/>
          <a:p>
            <a:pPr>
              <a:lnSpc>
                <a:spcPct val="150000"/>
              </a:lnSpc>
            </a:pPr>
            <a:r>
              <a:rPr lang="en-US" altLang="zh-CN" sz="2000" dirty="0" smtClean="0">
                <a:latin typeface="Adobe 楷体 Std R" panose="02020400000000000000" pitchFamily="18" charset="-122"/>
                <a:ea typeface="Adobe 楷体 Std R" panose="02020400000000000000" pitchFamily="18" charset="-122"/>
              </a:rPr>
              <a:t> Liu</a:t>
            </a:r>
            <a:r>
              <a:rPr lang="zh-CN" altLang="en-US" sz="2000" dirty="0" smtClean="0">
                <a:latin typeface="Adobe 楷体 Std R" panose="02020400000000000000" pitchFamily="18" charset="-122"/>
                <a:ea typeface="Adobe 楷体 Std R" panose="02020400000000000000" pitchFamily="18" charset="-122"/>
              </a:rPr>
              <a:t>等通过通话，短信记录，</a:t>
            </a:r>
            <a:r>
              <a:rPr lang="zh-CN" altLang="en-US" sz="2000" dirty="0" smtClean="0">
                <a:solidFill>
                  <a:srgbClr val="FF0000"/>
                </a:solidFill>
                <a:latin typeface="Adobe 楷体 Std R" panose="02020400000000000000" pitchFamily="18" charset="-122"/>
                <a:ea typeface="Adobe 楷体 Std R" panose="02020400000000000000" pitchFamily="18" charset="-122"/>
              </a:rPr>
              <a:t>电话簿信息</a:t>
            </a:r>
            <a:r>
              <a:rPr lang="zh-CN" altLang="en-US" sz="2000" dirty="0" smtClean="0">
                <a:latin typeface="Adobe 楷体 Std R" panose="02020400000000000000" pitchFamily="18" charset="-122"/>
                <a:ea typeface="Adobe 楷体 Std R" panose="02020400000000000000" pitchFamily="18" charset="-122"/>
              </a:rPr>
              <a:t>和问卷调查数据中的联系频率时长来对关系进行分类</a:t>
            </a:r>
            <a:r>
              <a:rPr lang="en-US" altLang="zh-CN" sz="2000" baseline="30000" dirty="0" smtClean="0">
                <a:latin typeface="微软雅黑" panose="020B0503020204020204" pitchFamily="34" charset="-122"/>
                <a:ea typeface="微软雅黑" panose="020B0503020204020204" pitchFamily="34" charset="-122"/>
              </a:rPr>
              <a:t>[4]</a:t>
            </a:r>
            <a:r>
              <a:rPr lang="en-US" altLang="zh-CN" sz="2000" dirty="0" smtClean="0">
                <a:latin typeface="Adobe 楷体 Std R" panose="02020400000000000000" pitchFamily="18" charset="-122"/>
                <a:ea typeface="Adobe 楷体 Std R" panose="02020400000000000000" pitchFamily="18" charset="-122"/>
              </a:rPr>
              <a:t>.</a:t>
            </a:r>
            <a:endParaRPr lang="en-US" altLang="zh-CN" sz="2000" dirty="0">
              <a:latin typeface="Adobe 楷体 Std R" panose="02020400000000000000" pitchFamily="18" charset="-122"/>
              <a:ea typeface="Adobe 楷体 Std R" panose="02020400000000000000" pitchFamily="18" charset="-122"/>
            </a:endParaRPr>
          </a:p>
        </p:txBody>
      </p:sp>
      <p:grpSp>
        <p:nvGrpSpPr>
          <p:cNvPr id="13" name="组合 12"/>
          <p:cNvGrpSpPr/>
          <p:nvPr/>
        </p:nvGrpSpPr>
        <p:grpSpPr>
          <a:xfrm>
            <a:off x="2638573" y="3911914"/>
            <a:ext cx="6901079" cy="1015663"/>
            <a:chOff x="2067071" y="4024333"/>
            <a:chExt cx="6901079" cy="1015663"/>
          </a:xfrm>
        </p:grpSpPr>
        <p:sp>
          <p:nvSpPr>
            <p:cNvPr id="14" name="文本框 13"/>
            <p:cNvSpPr txBox="1"/>
            <p:nvPr/>
          </p:nvSpPr>
          <p:spPr>
            <a:xfrm>
              <a:off x="2344162" y="4024333"/>
              <a:ext cx="6623988" cy="1015663"/>
            </a:xfrm>
            <a:prstGeom prst="rect">
              <a:avLst/>
            </a:prstGeom>
            <a:noFill/>
          </p:spPr>
          <p:txBody>
            <a:bodyPr wrap="square" rtlCol="0">
              <a:spAutoFit/>
            </a:bodyPr>
            <a:lstStyle/>
            <a:p>
              <a:pPr>
                <a:lnSpc>
                  <a:spcPct val="150000"/>
                </a:lnSpc>
              </a:pPr>
              <a:r>
                <a:rPr lang="en-US" altLang="zh-CN" sz="2000" dirty="0" smtClean="0">
                  <a:latin typeface="Adobe 楷体 Std R" panose="02020400000000000000" pitchFamily="18" charset="-122"/>
                  <a:ea typeface="Adobe 楷体 Std R" panose="02020400000000000000" pitchFamily="18" charset="-122"/>
                </a:rPr>
                <a:t>Das</a:t>
              </a:r>
              <a:r>
                <a:rPr lang="zh-CN" altLang="en-US" sz="2000" dirty="0" smtClean="0">
                  <a:latin typeface="Adobe 楷体 Std R" panose="02020400000000000000" pitchFamily="18" charset="-122"/>
                  <a:ea typeface="Adobe 楷体 Std R" panose="02020400000000000000" pitchFamily="18" charset="-122"/>
                </a:rPr>
                <a:t>等用户的通话和短信记录，提取出</a:t>
              </a:r>
              <a:r>
                <a:rPr lang="zh-CN" altLang="en-US" sz="2000" dirty="0" smtClean="0">
                  <a:solidFill>
                    <a:srgbClr val="FF0000"/>
                  </a:solidFill>
                  <a:latin typeface="Adobe 楷体 Std R" panose="02020400000000000000" pitchFamily="18" charset="-122"/>
                  <a:ea typeface="Adobe 楷体 Std R" panose="02020400000000000000" pitchFamily="18" charset="-122"/>
                </a:rPr>
                <a:t>频率、时长、时域</a:t>
              </a:r>
              <a:r>
                <a:rPr lang="zh-CN" altLang="en-US" sz="2000" dirty="0" smtClean="0">
                  <a:latin typeface="Adobe 楷体 Std R" panose="02020400000000000000" pitchFamily="18" charset="-122"/>
                  <a:ea typeface="Adobe 楷体 Std R" panose="02020400000000000000" pitchFamily="18" charset="-122"/>
                </a:rPr>
                <a:t>利用机器学习的方法对其进行建模用于关系分类</a:t>
              </a:r>
              <a:r>
                <a:rPr lang="en-US" altLang="zh-CN" sz="2000" baseline="30000" dirty="0" smtClean="0">
                  <a:latin typeface="微软雅黑" panose="020B0503020204020204" pitchFamily="34" charset="-122"/>
                  <a:ea typeface="微软雅黑" panose="020B0503020204020204" pitchFamily="34" charset="-122"/>
                </a:rPr>
                <a:t>[5]</a:t>
              </a:r>
              <a:r>
                <a:rPr lang="en-US" altLang="zh-CN" sz="2000" dirty="0" smtClean="0">
                  <a:latin typeface="Adobe 楷体 Std R" panose="02020400000000000000" pitchFamily="18" charset="-122"/>
                  <a:ea typeface="Adobe 楷体 Std R" panose="02020400000000000000" pitchFamily="18" charset="-122"/>
                </a:rPr>
                <a:t>.</a:t>
              </a:r>
              <a:endParaRPr lang="en-US" altLang="zh-CN" sz="2000" dirty="0">
                <a:latin typeface="Adobe 楷体 Std R" panose="02020400000000000000" pitchFamily="18" charset="-122"/>
                <a:ea typeface="Adobe 楷体 Std R" panose="02020400000000000000" pitchFamily="18" charset="-122"/>
              </a:endParaRPr>
            </a:p>
          </p:txBody>
        </p:sp>
        <p:sp>
          <p:nvSpPr>
            <p:cNvPr id="16" name="椭圆 15"/>
            <p:cNvSpPr/>
            <p:nvPr/>
          </p:nvSpPr>
          <p:spPr>
            <a:xfrm>
              <a:off x="2067071" y="4262336"/>
              <a:ext cx="138545" cy="138545"/>
            </a:xfrm>
            <a:prstGeom prst="ellipse">
              <a:avLst/>
            </a:prstGeom>
            <a:solidFill>
              <a:srgbClr val="007B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Adobe 楷体 Std R" panose="02020400000000000000" pitchFamily="18" charset="-122"/>
                <a:ea typeface="Adobe 楷体 Std R" panose="02020400000000000000" pitchFamily="18" charset="-122"/>
              </a:endParaRPr>
            </a:p>
          </p:txBody>
        </p:sp>
      </p:grpSp>
      <p:sp>
        <p:nvSpPr>
          <p:cNvPr id="24" name="圆角矩形 23"/>
          <p:cNvSpPr/>
          <p:nvPr/>
        </p:nvSpPr>
        <p:spPr>
          <a:xfrm>
            <a:off x="1649807" y="1351262"/>
            <a:ext cx="626083" cy="3576315"/>
          </a:xfrm>
          <a:prstGeom prst="roundRect">
            <a:avLst/>
          </a:prstGeom>
          <a:solidFill>
            <a:srgbClr val="2A6D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smtClean="0">
                <a:solidFill>
                  <a:schemeClr val="bg1"/>
                </a:solidFill>
                <a:latin typeface="Adobe 楷体 Std R" panose="02020400000000000000" pitchFamily="18" charset="-122"/>
                <a:ea typeface="Adobe 楷体 Std R" panose="02020400000000000000" pitchFamily="18" charset="-122"/>
              </a:rPr>
              <a:t>基于社交数据</a:t>
            </a:r>
            <a:endParaRPr lang="zh-CN" altLang="en-US" sz="2800" dirty="0">
              <a:solidFill>
                <a:schemeClr val="bg1"/>
              </a:solidFill>
              <a:latin typeface="Adobe 楷体 Std R" panose="02020400000000000000" pitchFamily="18" charset="-122"/>
              <a:ea typeface="Adobe 楷体 Std R" panose="02020400000000000000" pitchFamily="18" charset="-122"/>
            </a:endParaRPr>
          </a:p>
        </p:txBody>
      </p:sp>
    </p:spTree>
    <p:extLst>
      <p:ext uri="{BB962C8B-B14F-4D97-AF65-F5344CB8AC3E}">
        <p14:creationId xmlns:p14="http://schemas.microsoft.com/office/powerpoint/2010/main" val="289530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childTnLst>
                          </p:cTn>
                        </p:par>
                        <p:par>
                          <p:cTn id="17" fill="hold">
                            <p:stCondLst>
                              <p:cond delay="1000"/>
                            </p:stCondLst>
                            <p:childTnLst>
                              <p:par>
                                <p:cTn id="18" presetID="10" presetClass="entr" presetSubtype="0" fill="hold" grpId="0" nodeType="after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childTnLst>
                          </p:cTn>
                        </p:par>
                        <p:par>
                          <p:cTn id="24" fill="hold">
                            <p:stCondLst>
                              <p:cond delay="1500"/>
                            </p:stCondLst>
                            <p:childTnLst>
                              <p:par>
                                <p:cTn id="25" presetID="10" presetClass="entr" presetSubtype="0" fill="hold" nodeType="after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7" grpId="0" animBg="1"/>
      <p:bldP spid="8" grpId="0"/>
      <p:bldP spid="2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838200" y="365126"/>
            <a:ext cx="10515600" cy="98889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4000" dirty="0" smtClean="0">
                <a:latin typeface="Adobe 楷体 Std R" panose="02020400000000000000" pitchFamily="18" charset="-122"/>
                <a:ea typeface="Adobe 楷体 Std R" panose="02020400000000000000" pitchFamily="18" charset="-122"/>
              </a:rPr>
              <a:t>相关工作</a:t>
            </a:r>
            <a:endParaRPr lang="zh-CN" altLang="en-US" sz="4000" dirty="0">
              <a:latin typeface="Adobe 楷体 Std R" panose="02020400000000000000" pitchFamily="18" charset="-122"/>
              <a:ea typeface="Adobe 楷体 Std R" panose="02020400000000000000" pitchFamily="18" charset="-122"/>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47098" y="6251329"/>
            <a:ext cx="2251522" cy="420060"/>
          </a:xfrm>
          <a:prstGeom prst="rect">
            <a:avLst/>
          </a:prstGeom>
        </p:spPr>
      </p:pic>
      <p:sp>
        <p:nvSpPr>
          <p:cNvPr id="4" name="椭圆 3"/>
          <p:cNvSpPr/>
          <p:nvPr/>
        </p:nvSpPr>
        <p:spPr>
          <a:xfrm>
            <a:off x="2629337" y="1456740"/>
            <a:ext cx="138545" cy="138545"/>
          </a:xfrm>
          <a:prstGeom prst="ellipse">
            <a:avLst/>
          </a:prstGeom>
          <a:solidFill>
            <a:srgbClr val="007B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Adobe 楷体 Std R" panose="02020400000000000000" pitchFamily="18" charset="-122"/>
              <a:ea typeface="Adobe 楷体 Std R" panose="02020400000000000000" pitchFamily="18" charset="-122"/>
            </a:endParaRPr>
          </a:p>
        </p:txBody>
      </p:sp>
      <p:sp>
        <p:nvSpPr>
          <p:cNvPr id="5" name="文本框 4"/>
          <p:cNvSpPr txBox="1"/>
          <p:nvPr/>
        </p:nvSpPr>
        <p:spPr>
          <a:xfrm>
            <a:off x="2915660" y="1226554"/>
            <a:ext cx="7257040" cy="1015663"/>
          </a:xfrm>
          <a:prstGeom prst="rect">
            <a:avLst/>
          </a:prstGeom>
          <a:noFill/>
        </p:spPr>
        <p:txBody>
          <a:bodyPr wrap="square" rtlCol="0">
            <a:spAutoFit/>
          </a:bodyPr>
          <a:lstStyle/>
          <a:p>
            <a:pPr>
              <a:lnSpc>
                <a:spcPct val="150000"/>
              </a:lnSpc>
            </a:pPr>
            <a:r>
              <a:rPr lang="en-US" altLang="zh-CN" sz="2000" dirty="0" smtClean="0">
                <a:latin typeface="Adobe 楷体 Std R" panose="02020400000000000000" pitchFamily="18" charset="-122"/>
                <a:ea typeface="Adobe 楷体 Std R" panose="02020400000000000000" pitchFamily="18" charset="-122"/>
              </a:rPr>
              <a:t>Liu H</a:t>
            </a:r>
            <a:r>
              <a:rPr lang="zh-CN" altLang="en-US" sz="2000" dirty="0" smtClean="0">
                <a:latin typeface="Adobe 楷体 Std R" panose="02020400000000000000" pitchFamily="18" charset="-122"/>
                <a:ea typeface="Adobe 楷体 Std R" panose="02020400000000000000" pitchFamily="18" charset="-122"/>
              </a:rPr>
              <a:t>等针对用户的</a:t>
            </a:r>
            <a:r>
              <a:rPr lang="zh-CN" altLang="en-US" sz="2000" dirty="0" smtClean="0">
                <a:solidFill>
                  <a:srgbClr val="FF0000"/>
                </a:solidFill>
                <a:latin typeface="Adobe 楷体 Std R" panose="02020400000000000000" pitchFamily="18" charset="-122"/>
                <a:ea typeface="Adobe 楷体 Std R" panose="02020400000000000000" pitchFamily="18" charset="-122"/>
              </a:rPr>
              <a:t>地理轨迹</a:t>
            </a:r>
            <a:r>
              <a:rPr lang="zh-CN" altLang="en-US" sz="2000" dirty="0" smtClean="0">
                <a:latin typeface="Adobe 楷体 Std R" panose="02020400000000000000" pitchFamily="18" charset="-122"/>
                <a:ea typeface="Adobe 楷体 Std R" panose="02020400000000000000" pitchFamily="18" charset="-122"/>
              </a:rPr>
              <a:t>信息，提出了新的距离相似度定义</a:t>
            </a:r>
            <a:r>
              <a:rPr lang="zh-CN" altLang="en-US" sz="2000" dirty="0">
                <a:latin typeface="Adobe 楷体 Std R" panose="02020400000000000000" pitchFamily="18" charset="-122"/>
                <a:ea typeface="Adobe 楷体 Std R" panose="02020400000000000000" pitchFamily="18" charset="-122"/>
              </a:rPr>
              <a:t>：</a:t>
            </a:r>
            <a:r>
              <a:rPr lang="en-US" altLang="zh-CN" sz="2000" dirty="0" smtClean="0">
                <a:latin typeface="Adobe 楷体 Std R" panose="02020400000000000000" pitchFamily="18" charset="-122"/>
                <a:ea typeface="Adobe 楷体 Std R" panose="02020400000000000000" pitchFamily="18" charset="-122"/>
              </a:rPr>
              <a:t>Center of Mass</a:t>
            </a:r>
            <a:r>
              <a:rPr lang="en-US" altLang="zh-CN" sz="2000" baseline="30000" dirty="0">
                <a:latin typeface="微软雅黑" panose="020B0503020204020204" pitchFamily="34" charset="-122"/>
                <a:ea typeface="微软雅黑" panose="020B0503020204020204" pitchFamily="34" charset="-122"/>
              </a:rPr>
              <a:t> </a:t>
            </a:r>
            <a:r>
              <a:rPr lang="en-US" altLang="zh-CN" sz="2000" baseline="30000" dirty="0" smtClean="0">
                <a:latin typeface="微软雅黑" panose="020B0503020204020204" pitchFamily="34" charset="-122"/>
                <a:ea typeface="微软雅黑" panose="020B0503020204020204" pitchFamily="34" charset="-122"/>
              </a:rPr>
              <a:t>[6]</a:t>
            </a:r>
            <a:r>
              <a:rPr lang="en-US" altLang="zh-CN" sz="2000" dirty="0" smtClean="0">
                <a:latin typeface="Adobe 楷体 Std R" panose="02020400000000000000" pitchFamily="18" charset="-122"/>
                <a:ea typeface="Adobe 楷体 Std R" panose="02020400000000000000" pitchFamily="18" charset="-122"/>
              </a:rPr>
              <a:t>.</a:t>
            </a:r>
            <a:endParaRPr lang="en-US" altLang="zh-CN" sz="2000" baseline="30000" dirty="0" smtClean="0">
              <a:latin typeface="微软雅黑" panose="020B0503020204020204" pitchFamily="34" charset="-122"/>
              <a:ea typeface="微软雅黑" panose="020B0503020204020204" pitchFamily="34" charset="-122"/>
            </a:endParaRPr>
          </a:p>
        </p:txBody>
      </p:sp>
      <p:sp>
        <p:nvSpPr>
          <p:cNvPr id="7" name="椭圆 6"/>
          <p:cNvSpPr/>
          <p:nvPr/>
        </p:nvSpPr>
        <p:spPr>
          <a:xfrm>
            <a:off x="2638573" y="2470681"/>
            <a:ext cx="138545" cy="138545"/>
          </a:xfrm>
          <a:prstGeom prst="ellipse">
            <a:avLst/>
          </a:prstGeom>
          <a:solidFill>
            <a:srgbClr val="007B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Adobe 楷体 Std R" panose="02020400000000000000" pitchFamily="18" charset="-122"/>
              <a:ea typeface="Adobe 楷体 Std R" panose="02020400000000000000" pitchFamily="18" charset="-122"/>
            </a:endParaRPr>
          </a:p>
        </p:txBody>
      </p:sp>
      <p:sp>
        <p:nvSpPr>
          <p:cNvPr id="8" name="文本框 7"/>
          <p:cNvSpPr txBox="1"/>
          <p:nvPr/>
        </p:nvSpPr>
        <p:spPr>
          <a:xfrm>
            <a:off x="2915661" y="2250020"/>
            <a:ext cx="6623988" cy="553998"/>
          </a:xfrm>
          <a:prstGeom prst="rect">
            <a:avLst/>
          </a:prstGeom>
          <a:noFill/>
        </p:spPr>
        <p:txBody>
          <a:bodyPr wrap="square" rtlCol="0">
            <a:spAutoFit/>
          </a:bodyPr>
          <a:lstStyle/>
          <a:p>
            <a:pPr>
              <a:lnSpc>
                <a:spcPct val="150000"/>
              </a:lnSpc>
            </a:pPr>
            <a:r>
              <a:rPr lang="en-US" altLang="zh-CN" sz="2000" dirty="0" smtClean="0">
                <a:latin typeface="Adobe 楷体 Std R" panose="02020400000000000000" pitchFamily="18" charset="-122"/>
                <a:ea typeface="Adobe 楷体 Std R" panose="02020400000000000000" pitchFamily="18" charset="-122"/>
              </a:rPr>
              <a:t> Ying</a:t>
            </a:r>
            <a:r>
              <a:rPr lang="zh-CN" altLang="en-US" sz="2000" dirty="0" smtClean="0">
                <a:latin typeface="Adobe 楷体 Std R" panose="02020400000000000000" pitchFamily="18" charset="-122"/>
                <a:ea typeface="Adobe 楷体 Std R" panose="02020400000000000000" pitchFamily="18" charset="-122"/>
              </a:rPr>
              <a:t>等提出基于</a:t>
            </a:r>
            <a:r>
              <a:rPr lang="zh-CN" altLang="en-US" sz="2000" dirty="0" smtClean="0">
                <a:solidFill>
                  <a:srgbClr val="FF0000"/>
                </a:solidFill>
                <a:latin typeface="Adobe 楷体 Std R" panose="02020400000000000000" pitchFamily="18" charset="-122"/>
                <a:ea typeface="Adobe 楷体 Std R" panose="02020400000000000000" pitchFamily="18" charset="-122"/>
              </a:rPr>
              <a:t>语义轨迹</a:t>
            </a:r>
            <a:r>
              <a:rPr lang="zh-CN" altLang="en-US" sz="2000" dirty="0" smtClean="0">
                <a:latin typeface="Adobe 楷体 Std R" panose="02020400000000000000" pitchFamily="18" charset="-122"/>
                <a:ea typeface="Adobe 楷体 Std R" panose="02020400000000000000" pitchFamily="18" charset="-122"/>
              </a:rPr>
              <a:t>的用户相似度挖掘</a:t>
            </a:r>
            <a:r>
              <a:rPr lang="en-US" altLang="zh-CN" sz="2000" dirty="0" smtClean="0">
                <a:latin typeface="Adobe 楷体 Std R" panose="02020400000000000000" pitchFamily="18" charset="-122"/>
                <a:ea typeface="Adobe 楷体 Std R" panose="02020400000000000000" pitchFamily="18" charset="-122"/>
              </a:rPr>
              <a:t>-MSTP</a:t>
            </a:r>
            <a:r>
              <a:rPr lang="zh-CN" altLang="en-US" sz="2000" dirty="0" smtClean="0">
                <a:latin typeface="Adobe 楷体 Std R" panose="02020400000000000000" pitchFamily="18" charset="-122"/>
                <a:ea typeface="Adobe 楷体 Std R" panose="02020400000000000000" pitchFamily="18" charset="-122"/>
              </a:rPr>
              <a:t>模型</a:t>
            </a:r>
            <a:r>
              <a:rPr lang="en-US" altLang="zh-CN" sz="2000" baseline="30000" dirty="0" smtClean="0">
                <a:latin typeface="微软雅黑" panose="020B0503020204020204" pitchFamily="34" charset="-122"/>
                <a:ea typeface="微软雅黑" panose="020B0503020204020204" pitchFamily="34" charset="-122"/>
              </a:rPr>
              <a:t>[7]</a:t>
            </a:r>
            <a:r>
              <a:rPr lang="en-US" altLang="zh-CN" sz="2000" dirty="0" smtClean="0">
                <a:latin typeface="Adobe 楷体 Std R" panose="02020400000000000000" pitchFamily="18" charset="-122"/>
                <a:ea typeface="Adobe 楷体 Std R" panose="02020400000000000000" pitchFamily="18" charset="-122"/>
              </a:rPr>
              <a:t>.</a:t>
            </a:r>
            <a:endParaRPr lang="en-US" altLang="zh-CN" sz="2000" dirty="0">
              <a:latin typeface="Adobe 楷体 Std R" panose="02020400000000000000" pitchFamily="18" charset="-122"/>
              <a:ea typeface="Adobe 楷体 Std R" panose="02020400000000000000" pitchFamily="18" charset="-122"/>
            </a:endParaRPr>
          </a:p>
        </p:txBody>
      </p:sp>
      <p:grpSp>
        <p:nvGrpSpPr>
          <p:cNvPr id="13" name="组合 12"/>
          <p:cNvGrpSpPr/>
          <p:nvPr/>
        </p:nvGrpSpPr>
        <p:grpSpPr>
          <a:xfrm>
            <a:off x="2638573" y="2911789"/>
            <a:ext cx="6901079" cy="553998"/>
            <a:chOff x="2067071" y="4024333"/>
            <a:chExt cx="6901079" cy="553998"/>
          </a:xfrm>
        </p:grpSpPr>
        <p:sp>
          <p:nvSpPr>
            <p:cNvPr id="14" name="文本框 13"/>
            <p:cNvSpPr txBox="1"/>
            <p:nvPr/>
          </p:nvSpPr>
          <p:spPr>
            <a:xfrm>
              <a:off x="2344162" y="4024333"/>
              <a:ext cx="6623988" cy="553998"/>
            </a:xfrm>
            <a:prstGeom prst="rect">
              <a:avLst/>
            </a:prstGeom>
            <a:noFill/>
          </p:spPr>
          <p:txBody>
            <a:bodyPr wrap="square" rtlCol="0">
              <a:spAutoFit/>
            </a:bodyPr>
            <a:lstStyle/>
            <a:p>
              <a:pPr>
                <a:lnSpc>
                  <a:spcPct val="150000"/>
                </a:lnSpc>
              </a:pPr>
              <a:r>
                <a:rPr lang="en-US" altLang="zh-CN" sz="2000" dirty="0" err="1" smtClean="0">
                  <a:latin typeface="Adobe 楷体 Std R" panose="02020400000000000000" pitchFamily="18" charset="-122"/>
                  <a:ea typeface="Adobe 楷体 Std R" panose="02020400000000000000" pitchFamily="18" charset="-122"/>
                </a:rPr>
                <a:t>Zhengyu</a:t>
              </a:r>
              <a:r>
                <a:rPr lang="zh-CN" altLang="en-US" sz="2000" dirty="0" smtClean="0">
                  <a:latin typeface="Adobe 楷体 Std R" panose="02020400000000000000" pitchFamily="18" charset="-122"/>
                  <a:ea typeface="Adobe 楷体 Std R" panose="02020400000000000000" pitchFamily="18" charset="-122"/>
                </a:rPr>
                <a:t>等提出了基于</a:t>
              </a:r>
              <a:r>
                <a:rPr lang="en-US" altLang="zh-CN" sz="2000" dirty="0" smtClean="0">
                  <a:latin typeface="Adobe 楷体 Std R" panose="02020400000000000000" pitchFamily="18" charset="-122"/>
                  <a:ea typeface="Adobe 楷体 Std R" panose="02020400000000000000" pitchFamily="18" charset="-122"/>
                </a:rPr>
                <a:t>TBHG </a:t>
              </a:r>
              <a:r>
                <a:rPr lang="zh-CN" altLang="en-US" sz="2000" dirty="0" smtClean="0">
                  <a:latin typeface="Adobe 楷体 Std R" panose="02020400000000000000" pitchFamily="18" charset="-122"/>
                  <a:ea typeface="Adobe 楷体 Std R" panose="02020400000000000000" pitchFamily="18" charset="-122"/>
                </a:rPr>
                <a:t>的用户相似度计算</a:t>
              </a:r>
              <a:r>
                <a:rPr lang="en-US" altLang="zh-CN" sz="2000" baseline="30000" dirty="0" smtClean="0">
                  <a:latin typeface="微软雅黑" panose="020B0503020204020204" pitchFamily="34" charset="-122"/>
                  <a:ea typeface="微软雅黑" panose="020B0503020204020204" pitchFamily="34" charset="-122"/>
                </a:rPr>
                <a:t>[8]</a:t>
              </a:r>
              <a:r>
                <a:rPr lang="en-US" altLang="zh-CN" sz="2000" dirty="0" smtClean="0">
                  <a:latin typeface="Adobe 楷体 Std R" panose="02020400000000000000" pitchFamily="18" charset="-122"/>
                  <a:ea typeface="Adobe 楷体 Std R" panose="02020400000000000000" pitchFamily="18" charset="-122"/>
                </a:rPr>
                <a:t>.</a:t>
              </a:r>
              <a:endParaRPr lang="zh-CN" altLang="en-US" sz="2000" dirty="0" smtClean="0">
                <a:latin typeface="Adobe 楷体 Std R" panose="02020400000000000000" pitchFamily="18" charset="-122"/>
                <a:ea typeface="Adobe 楷体 Std R" panose="02020400000000000000" pitchFamily="18" charset="-122"/>
              </a:endParaRPr>
            </a:p>
          </p:txBody>
        </p:sp>
        <p:sp>
          <p:nvSpPr>
            <p:cNvPr id="16" name="椭圆 15"/>
            <p:cNvSpPr/>
            <p:nvPr/>
          </p:nvSpPr>
          <p:spPr>
            <a:xfrm>
              <a:off x="2067071" y="4262336"/>
              <a:ext cx="138545" cy="138545"/>
            </a:xfrm>
            <a:prstGeom prst="ellipse">
              <a:avLst/>
            </a:prstGeom>
            <a:solidFill>
              <a:srgbClr val="007B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Adobe 楷体 Std R" panose="02020400000000000000" pitchFamily="18" charset="-122"/>
                <a:ea typeface="Adobe 楷体 Std R" panose="02020400000000000000" pitchFamily="18" charset="-122"/>
              </a:endParaRPr>
            </a:p>
          </p:txBody>
        </p:sp>
      </p:grpSp>
      <p:sp>
        <p:nvSpPr>
          <p:cNvPr id="24" name="圆角矩形 23"/>
          <p:cNvSpPr/>
          <p:nvPr/>
        </p:nvSpPr>
        <p:spPr>
          <a:xfrm>
            <a:off x="1649807" y="1351262"/>
            <a:ext cx="626083" cy="3576315"/>
          </a:xfrm>
          <a:prstGeom prst="roundRect">
            <a:avLst/>
          </a:prstGeom>
          <a:solidFill>
            <a:srgbClr val="2A6D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smtClean="0">
                <a:solidFill>
                  <a:schemeClr val="bg1"/>
                </a:solidFill>
                <a:latin typeface="Adobe 楷体 Std R" panose="02020400000000000000" pitchFamily="18" charset="-122"/>
                <a:ea typeface="Adobe 楷体 Std R" panose="02020400000000000000" pitchFamily="18" charset="-122"/>
              </a:rPr>
              <a:t>基于非社交数据</a:t>
            </a:r>
            <a:endParaRPr lang="zh-CN" altLang="en-US" sz="2800" dirty="0">
              <a:solidFill>
                <a:schemeClr val="bg1"/>
              </a:solidFill>
              <a:latin typeface="Adobe 楷体 Std R" panose="02020400000000000000" pitchFamily="18" charset="-122"/>
              <a:ea typeface="Adobe 楷体 Std R" panose="02020400000000000000" pitchFamily="18" charset="-122"/>
            </a:endParaRPr>
          </a:p>
        </p:txBody>
      </p:sp>
      <p:grpSp>
        <p:nvGrpSpPr>
          <p:cNvPr id="12" name="组合 11"/>
          <p:cNvGrpSpPr/>
          <p:nvPr/>
        </p:nvGrpSpPr>
        <p:grpSpPr>
          <a:xfrm>
            <a:off x="2629336" y="3649288"/>
            <a:ext cx="8204315" cy="553998"/>
            <a:chOff x="2067071" y="4024333"/>
            <a:chExt cx="6901079" cy="553998"/>
          </a:xfrm>
        </p:grpSpPr>
        <p:sp>
          <p:nvSpPr>
            <p:cNvPr id="15" name="文本框 14"/>
            <p:cNvSpPr txBox="1"/>
            <p:nvPr/>
          </p:nvSpPr>
          <p:spPr>
            <a:xfrm>
              <a:off x="2344162" y="4024333"/>
              <a:ext cx="6623988" cy="553998"/>
            </a:xfrm>
            <a:prstGeom prst="rect">
              <a:avLst/>
            </a:prstGeom>
            <a:noFill/>
          </p:spPr>
          <p:txBody>
            <a:bodyPr wrap="square" rtlCol="0">
              <a:spAutoFit/>
            </a:bodyPr>
            <a:lstStyle/>
            <a:p>
              <a:pPr>
                <a:lnSpc>
                  <a:spcPct val="150000"/>
                </a:lnSpc>
              </a:pPr>
              <a:r>
                <a:rPr lang="en-US" altLang="zh-CN" sz="2000" dirty="0" smtClean="0">
                  <a:latin typeface="Adobe 楷体 Std R" panose="02020400000000000000" pitchFamily="18" charset="-122"/>
                  <a:ea typeface="Adobe 楷体 Std R" panose="02020400000000000000" pitchFamily="18" charset="-122"/>
                </a:rPr>
                <a:t>Wei-</a:t>
              </a:r>
              <a:r>
                <a:rPr lang="en-US" altLang="zh-CN" sz="2000" dirty="0" err="1" smtClean="0">
                  <a:latin typeface="Adobe 楷体 Std R" panose="02020400000000000000" pitchFamily="18" charset="-122"/>
                  <a:ea typeface="Adobe 楷体 Std R" panose="02020400000000000000" pitchFamily="18" charset="-122"/>
                </a:rPr>
                <a:t>jen</a:t>
              </a:r>
              <a:r>
                <a:rPr lang="zh-CN" altLang="en-US" sz="2000" dirty="0" smtClean="0">
                  <a:latin typeface="Adobe 楷体 Std R" panose="02020400000000000000" pitchFamily="18" charset="-122"/>
                  <a:ea typeface="Adobe 楷体 Std R" panose="02020400000000000000" pitchFamily="18" charset="-122"/>
                </a:rPr>
                <a:t>等将</a:t>
              </a:r>
              <a:r>
                <a:rPr lang="en-US" altLang="zh-CN" sz="2000" dirty="0" smtClean="0">
                  <a:latin typeface="Adobe 楷体 Std R" panose="02020400000000000000" pitchFamily="18" charset="-122"/>
                  <a:ea typeface="Adobe 楷体 Std R" panose="02020400000000000000" pitchFamily="18" charset="-122"/>
                </a:rPr>
                <a:t>WiFi</a:t>
              </a:r>
              <a:r>
                <a:rPr lang="zh-CN" altLang="en-US" sz="2000" dirty="0" smtClean="0">
                  <a:latin typeface="Adobe 楷体 Std R" panose="02020400000000000000" pitchFamily="18" charset="-122"/>
                  <a:ea typeface="Adobe 楷体 Std R" panose="02020400000000000000" pitchFamily="18" charset="-122"/>
                </a:rPr>
                <a:t>数据与其语义进行关联用来代表用户的</a:t>
              </a:r>
              <a:r>
                <a:rPr lang="zh-CN" altLang="en-US" sz="2000" dirty="0" smtClean="0">
                  <a:solidFill>
                    <a:srgbClr val="FF0000"/>
                  </a:solidFill>
                  <a:latin typeface="Adobe 楷体 Std R" panose="02020400000000000000" pitchFamily="18" charset="-122"/>
                  <a:ea typeface="Adobe 楷体 Std R" panose="02020400000000000000" pitchFamily="18" charset="-122"/>
                </a:rPr>
                <a:t>行为轨迹</a:t>
              </a:r>
              <a:r>
                <a:rPr lang="en-US" altLang="zh-CN" sz="2000" baseline="30000" dirty="0" smtClean="0">
                  <a:latin typeface="微软雅黑" panose="020B0503020204020204" pitchFamily="34" charset="-122"/>
                  <a:ea typeface="微软雅黑" panose="020B0503020204020204" pitchFamily="34" charset="-122"/>
                </a:rPr>
                <a:t>[9]</a:t>
              </a:r>
              <a:r>
                <a:rPr lang="en-US" altLang="zh-CN" sz="2000" dirty="0" smtClean="0">
                  <a:solidFill>
                    <a:srgbClr val="FF0000"/>
                  </a:solidFill>
                  <a:latin typeface="Adobe 楷体 Std R" panose="02020400000000000000" pitchFamily="18" charset="-122"/>
                  <a:ea typeface="Adobe 楷体 Std R" panose="02020400000000000000" pitchFamily="18" charset="-122"/>
                </a:rPr>
                <a:t>.</a:t>
              </a:r>
              <a:endParaRPr lang="zh-CN" altLang="en-US" sz="2000" dirty="0" smtClean="0">
                <a:solidFill>
                  <a:srgbClr val="FF0000"/>
                </a:solidFill>
                <a:latin typeface="Adobe 楷体 Std R" panose="02020400000000000000" pitchFamily="18" charset="-122"/>
                <a:ea typeface="Adobe 楷体 Std R" panose="02020400000000000000" pitchFamily="18" charset="-122"/>
              </a:endParaRPr>
            </a:p>
          </p:txBody>
        </p:sp>
        <p:sp>
          <p:nvSpPr>
            <p:cNvPr id="17" name="椭圆 16"/>
            <p:cNvSpPr/>
            <p:nvPr/>
          </p:nvSpPr>
          <p:spPr>
            <a:xfrm>
              <a:off x="2067071" y="4262336"/>
              <a:ext cx="138545" cy="138545"/>
            </a:xfrm>
            <a:prstGeom prst="ellipse">
              <a:avLst/>
            </a:prstGeom>
            <a:solidFill>
              <a:srgbClr val="007B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Adobe 楷体 Std R" panose="02020400000000000000" pitchFamily="18" charset="-122"/>
                <a:ea typeface="Adobe 楷体 Std R" panose="02020400000000000000" pitchFamily="18" charset="-122"/>
              </a:endParaRPr>
            </a:p>
          </p:txBody>
        </p:sp>
      </p:grpSp>
      <p:grpSp>
        <p:nvGrpSpPr>
          <p:cNvPr id="18" name="组合 17"/>
          <p:cNvGrpSpPr/>
          <p:nvPr/>
        </p:nvGrpSpPr>
        <p:grpSpPr>
          <a:xfrm>
            <a:off x="2629337" y="4483232"/>
            <a:ext cx="7733863" cy="553998"/>
            <a:chOff x="2067071" y="4024333"/>
            <a:chExt cx="6901079" cy="553998"/>
          </a:xfrm>
        </p:grpSpPr>
        <p:sp>
          <p:nvSpPr>
            <p:cNvPr id="19" name="文本框 18"/>
            <p:cNvSpPr txBox="1"/>
            <p:nvPr/>
          </p:nvSpPr>
          <p:spPr>
            <a:xfrm>
              <a:off x="2344162" y="4024333"/>
              <a:ext cx="6623988" cy="553998"/>
            </a:xfrm>
            <a:prstGeom prst="rect">
              <a:avLst/>
            </a:prstGeom>
            <a:noFill/>
          </p:spPr>
          <p:txBody>
            <a:bodyPr wrap="square" rtlCol="0">
              <a:spAutoFit/>
            </a:bodyPr>
            <a:lstStyle/>
            <a:p>
              <a:pPr>
                <a:lnSpc>
                  <a:spcPct val="150000"/>
                </a:lnSpc>
              </a:pPr>
              <a:r>
                <a:rPr lang="en-US" altLang="zh-CN" sz="2000" dirty="0" smtClean="0">
                  <a:latin typeface="Adobe 楷体 Std R" panose="02020400000000000000" pitchFamily="18" charset="-122"/>
                  <a:ea typeface="Adobe 楷体 Std R" panose="02020400000000000000" pitchFamily="18" charset="-122"/>
                </a:rPr>
                <a:t>Eagle</a:t>
              </a:r>
              <a:r>
                <a:rPr lang="zh-CN" altLang="en-US" sz="2000" dirty="0" smtClean="0">
                  <a:latin typeface="Adobe 楷体 Std R" panose="02020400000000000000" pitchFamily="18" charset="-122"/>
                  <a:ea typeface="Adobe 楷体 Std R" panose="02020400000000000000" pitchFamily="18" charset="-122"/>
                </a:rPr>
                <a:t>等通过分析手机收集的蓝牙数据挖掘出用户的</a:t>
              </a:r>
              <a:r>
                <a:rPr lang="zh-CN" altLang="en-US" sz="2000" dirty="0" smtClean="0">
                  <a:solidFill>
                    <a:srgbClr val="FF0000"/>
                  </a:solidFill>
                  <a:latin typeface="Adobe 楷体 Std R" panose="02020400000000000000" pitchFamily="18" charset="-122"/>
                  <a:ea typeface="Adobe 楷体 Std R" panose="02020400000000000000" pitchFamily="18" charset="-122"/>
                </a:rPr>
                <a:t>物理接触</a:t>
              </a:r>
              <a:r>
                <a:rPr lang="en-US" altLang="zh-CN" sz="2000" baseline="30000" dirty="0" smtClean="0">
                  <a:latin typeface="微软雅黑" panose="020B0503020204020204" pitchFamily="34" charset="-122"/>
                  <a:ea typeface="微软雅黑" panose="020B0503020204020204" pitchFamily="34" charset="-122"/>
                </a:rPr>
                <a:t>[10]</a:t>
              </a:r>
              <a:r>
                <a:rPr lang="en-US" altLang="zh-CN" sz="2000" dirty="0" smtClean="0">
                  <a:solidFill>
                    <a:srgbClr val="FF0000"/>
                  </a:solidFill>
                  <a:latin typeface="Adobe 楷体 Std R" panose="02020400000000000000" pitchFamily="18" charset="-122"/>
                  <a:ea typeface="Adobe 楷体 Std R" panose="02020400000000000000" pitchFamily="18" charset="-122"/>
                </a:rPr>
                <a:t>.</a:t>
              </a:r>
              <a:endParaRPr lang="zh-CN" altLang="en-US" sz="2000" dirty="0" smtClean="0">
                <a:solidFill>
                  <a:srgbClr val="FF0000"/>
                </a:solidFill>
                <a:latin typeface="Adobe 楷体 Std R" panose="02020400000000000000" pitchFamily="18" charset="-122"/>
                <a:ea typeface="Adobe 楷体 Std R" panose="02020400000000000000" pitchFamily="18" charset="-122"/>
              </a:endParaRPr>
            </a:p>
          </p:txBody>
        </p:sp>
        <p:sp>
          <p:nvSpPr>
            <p:cNvPr id="20" name="椭圆 19"/>
            <p:cNvSpPr/>
            <p:nvPr/>
          </p:nvSpPr>
          <p:spPr>
            <a:xfrm>
              <a:off x="2067071" y="4262336"/>
              <a:ext cx="138545" cy="138545"/>
            </a:xfrm>
            <a:prstGeom prst="ellipse">
              <a:avLst/>
            </a:prstGeom>
            <a:solidFill>
              <a:srgbClr val="007B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Adobe 楷体 Std R" panose="02020400000000000000" pitchFamily="18" charset="-122"/>
                <a:ea typeface="Adobe 楷体 Std R" panose="02020400000000000000" pitchFamily="18" charset="-122"/>
              </a:endParaRPr>
            </a:p>
          </p:txBody>
        </p:sp>
      </p:grpSp>
    </p:spTree>
    <p:extLst>
      <p:ext uri="{BB962C8B-B14F-4D97-AF65-F5344CB8AC3E}">
        <p14:creationId xmlns:p14="http://schemas.microsoft.com/office/powerpoint/2010/main" val="2346288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par>
                          <p:cTn id="16" fill="hold">
                            <p:stCondLst>
                              <p:cond delay="500"/>
                            </p:stCondLst>
                            <p:childTnLst>
                              <p:par>
                                <p:cTn id="17" presetID="10" presetClass="entr" presetSubtype="0" fill="hold" grpId="0"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par>
                          <p:cTn id="23" fill="hold">
                            <p:stCondLst>
                              <p:cond delay="1000"/>
                            </p:stCondLst>
                            <p:childTnLst>
                              <p:par>
                                <p:cTn id="24" presetID="10" presetClass="entr" presetSubtype="0" fill="hold" nodeType="after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fade">
                                      <p:cBhvr>
                                        <p:cTn id="26" dur="500"/>
                                        <p:tgtEl>
                                          <p:spTgt spid="13"/>
                                        </p:tgtEl>
                                      </p:cBhvr>
                                    </p:animEffect>
                                  </p:childTnLst>
                                </p:cTn>
                              </p:par>
                            </p:childTnLst>
                          </p:cTn>
                        </p:par>
                        <p:par>
                          <p:cTn id="27" fill="hold">
                            <p:stCondLst>
                              <p:cond delay="1500"/>
                            </p:stCondLst>
                            <p:childTnLst>
                              <p:par>
                                <p:cTn id="28" presetID="10" presetClass="entr" presetSubtype="0" fill="hold" nodeType="after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fade">
                                      <p:cBhvr>
                                        <p:cTn id="30" dur="500"/>
                                        <p:tgtEl>
                                          <p:spTgt spid="12"/>
                                        </p:tgtEl>
                                      </p:cBhvr>
                                    </p:animEffect>
                                  </p:childTnLst>
                                </p:cTn>
                              </p:par>
                            </p:childTnLst>
                          </p:cTn>
                        </p:par>
                        <p:par>
                          <p:cTn id="31" fill="hold">
                            <p:stCondLst>
                              <p:cond delay="2000"/>
                            </p:stCondLst>
                            <p:childTnLst>
                              <p:par>
                                <p:cTn id="32" presetID="10" presetClass="entr" presetSubtype="0" fill="hold" nodeType="after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fade">
                                      <p:cBhvr>
                                        <p:cTn id="34"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7" grpId="0" animBg="1"/>
      <p:bldP spid="8" grpId="0"/>
      <p:bldP spid="24" grpId="0" animBg="1"/>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2748</TotalTime>
  <Words>2682</Words>
  <Application>Microsoft Office PowerPoint</Application>
  <PresentationFormat>宽屏</PresentationFormat>
  <Paragraphs>290</Paragraphs>
  <Slides>38</Slides>
  <Notes>35</Notes>
  <HiddenSlides>0</HiddenSlides>
  <MMClips>0</MMClips>
  <ScaleCrop>false</ScaleCrop>
  <HeadingPairs>
    <vt:vector size="8" baseType="variant">
      <vt:variant>
        <vt:lpstr>已用的字体</vt:lpstr>
      </vt:variant>
      <vt:variant>
        <vt:i4>12</vt:i4>
      </vt:variant>
      <vt:variant>
        <vt:lpstr>主题</vt:lpstr>
      </vt:variant>
      <vt:variant>
        <vt:i4>1</vt:i4>
      </vt:variant>
      <vt:variant>
        <vt:lpstr>嵌入 OLE 服务器</vt:lpstr>
      </vt:variant>
      <vt:variant>
        <vt:i4>1</vt:i4>
      </vt:variant>
      <vt:variant>
        <vt:lpstr>幻灯片标题</vt:lpstr>
      </vt:variant>
      <vt:variant>
        <vt:i4>38</vt:i4>
      </vt:variant>
    </vt:vector>
  </HeadingPairs>
  <TitlesOfParts>
    <vt:vector size="52" baseType="lpstr">
      <vt:lpstr>Adobe 黑体 Std R</vt:lpstr>
      <vt:lpstr>Adobe 楷体 Std R</vt:lpstr>
      <vt:lpstr>等线</vt:lpstr>
      <vt:lpstr>等线 Light</vt:lpstr>
      <vt:lpstr>楷体</vt:lpstr>
      <vt:lpstr>微软雅黑</vt:lpstr>
      <vt:lpstr>Arial</vt:lpstr>
      <vt:lpstr>Cambria Math</vt:lpstr>
      <vt:lpstr>Lucida Sans Unicode</vt:lpstr>
      <vt:lpstr>Times New Roman</vt:lpstr>
      <vt:lpstr>Verdana</vt:lpstr>
      <vt:lpstr>Wingdings</vt:lpstr>
      <vt:lpstr>Office 主题​​</vt:lpstr>
      <vt:lpstr>Microsoft Visio 2003-2010 绘图</vt:lpstr>
      <vt:lpstr>基于异构感知数据的用户关系强度分析研究</vt:lpstr>
      <vt:lpstr>PowerPoint 演示文稿</vt:lpstr>
      <vt:lpstr>研究背景</vt:lpstr>
      <vt:lpstr>研究背景</vt:lpstr>
      <vt:lpstr>研究背景</vt:lpstr>
      <vt:lpstr>研究背景</vt:lpstr>
      <vt:lpstr>研究背景</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基于智能手机非社交感知数据的用户关系计算研究</dc:title>
  <dc:creator>WF</dc:creator>
  <cp:lastModifiedBy>WF</cp:lastModifiedBy>
  <cp:revision>137</cp:revision>
  <dcterms:created xsi:type="dcterms:W3CDTF">2016-10-17T01:02:44Z</dcterms:created>
  <dcterms:modified xsi:type="dcterms:W3CDTF">2016-12-03T08:51:09Z</dcterms:modified>
</cp:coreProperties>
</file>